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67" r:id="rId2"/>
    <p:sldId id="264" r:id="rId3"/>
    <p:sldId id="269" r:id="rId4"/>
    <p:sldId id="272" r:id="rId5"/>
    <p:sldId id="265" r:id="rId6"/>
    <p:sldId id="266" r:id="rId7"/>
    <p:sldId id="268" r:id="rId8"/>
    <p:sldId id="256" r:id="rId9"/>
    <p:sldId id="261" r:id="rId10"/>
    <p:sldId id="270" r:id="rId11"/>
    <p:sldId id="271" r:id="rId12"/>
    <p:sldId id="259" r:id="rId13"/>
    <p:sldId id="263" r:id="rId14"/>
    <p:sldId id="257" r:id="rId15"/>
  </p:sldIdLst>
  <p:sldSz cx="9144000" cy="5143500" type="screen16x9"/>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a:srgbClr val="4D76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994" autoAdjust="0"/>
  </p:normalViewPr>
  <p:slideViewPr>
    <p:cSldViewPr>
      <p:cViewPr varScale="1">
        <p:scale>
          <a:sx n="122" d="100"/>
          <a:sy n="122" d="100"/>
        </p:scale>
        <p:origin x="1206" y="96"/>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eg>
</file>

<file path=ppt/media/image13.png>
</file>

<file path=ppt/media/image14.png>
</file>

<file path=ppt/media/image15.png>
</file>

<file path=ppt/media/image16.jpeg>
</file>

<file path=ppt/media/image17.jpe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6B8188-16DD-4489-9061-C13F2903D6A4}" type="datetimeFigureOut">
              <a:rPr lang="nl-NL" smtClean="0"/>
              <a:t>27-11-2024</a:t>
            </a:fld>
            <a:endParaRPr lang="nl-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D23C52-D5D1-47F7-96C3-E68993887164}" type="slidenum">
              <a:rPr lang="nl-NL" smtClean="0"/>
              <a:t>‹#›</a:t>
            </a:fld>
            <a:endParaRPr lang="nl-NL"/>
          </a:p>
        </p:txBody>
      </p:sp>
    </p:spTree>
    <p:extLst>
      <p:ext uri="{BB962C8B-B14F-4D97-AF65-F5344CB8AC3E}">
        <p14:creationId xmlns:p14="http://schemas.microsoft.com/office/powerpoint/2010/main" val="2245553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Dit is voor de afsluiting om 16 uur.</a:t>
            </a:r>
          </a:p>
          <a:p>
            <a:r>
              <a:rPr lang="nl-NL" dirty="0"/>
              <a:t>Stel dat je natuurkunde leuk vindt. En dat je natuurkundige zou worden. In wat voor beroepen zou je dan terecht kunnen komen?</a:t>
            </a:r>
          </a:p>
          <a:p>
            <a:endParaRPr lang="nl-NL" dirty="0"/>
          </a:p>
        </p:txBody>
      </p:sp>
      <p:sp>
        <p:nvSpPr>
          <p:cNvPr id="4" name="Slide Number Placeholder 3"/>
          <p:cNvSpPr>
            <a:spLocks noGrp="1"/>
          </p:cNvSpPr>
          <p:nvPr>
            <p:ph type="sldNum" sz="quarter" idx="5"/>
          </p:nvPr>
        </p:nvSpPr>
        <p:spPr/>
        <p:txBody>
          <a:bodyPr/>
          <a:lstStyle/>
          <a:p>
            <a:fld id="{65D23C52-D5D1-47F7-96C3-E68993887164}" type="slidenum">
              <a:rPr lang="nl-NL" smtClean="0"/>
              <a:t>8</a:t>
            </a:fld>
            <a:endParaRPr lang="nl-NL"/>
          </a:p>
        </p:txBody>
      </p:sp>
    </p:spTree>
    <p:extLst>
      <p:ext uri="{BB962C8B-B14F-4D97-AF65-F5344CB8AC3E}">
        <p14:creationId xmlns:p14="http://schemas.microsoft.com/office/powerpoint/2010/main" val="1962545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Dus neem deze brug ergens in Frankrijk. Door natuurkunde weten we dat die draden aan de pilaren een brug kunnen op hoogte houden. Door civiele techniek weten we hoe dik de kabels moeten zijn. En technici samen met ingenieurs </a:t>
            </a:r>
            <a:r>
              <a:rPr lang="nl-NL" dirty="0" err="1"/>
              <a:t>verzinnnen</a:t>
            </a:r>
            <a:r>
              <a:rPr lang="nl-NL" dirty="0"/>
              <a:t> dat er van die rode ondersteuningen nodig zijn tijdens de bouw. Tot slot zijn er betonwerkers die het beton storten. Zo is iedereen nodig. Van technici en ambachtsmensen zijn er de meeste nodig en van onderzoekers het minste. Maar nodig zijn ze allemaal.</a:t>
            </a:r>
          </a:p>
        </p:txBody>
      </p:sp>
      <p:sp>
        <p:nvSpPr>
          <p:cNvPr id="4" name="Slide Number Placeholder 3"/>
          <p:cNvSpPr>
            <a:spLocks noGrp="1"/>
          </p:cNvSpPr>
          <p:nvPr>
            <p:ph type="sldNum" sz="quarter" idx="5"/>
          </p:nvPr>
        </p:nvSpPr>
        <p:spPr/>
        <p:txBody>
          <a:bodyPr/>
          <a:lstStyle/>
          <a:p>
            <a:fld id="{65D23C52-D5D1-47F7-96C3-E68993887164}" type="slidenum">
              <a:rPr lang="nl-NL" smtClean="0"/>
              <a:t>9</a:t>
            </a:fld>
            <a:endParaRPr lang="nl-NL"/>
          </a:p>
        </p:txBody>
      </p:sp>
    </p:spTree>
    <p:extLst>
      <p:ext uri="{BB962C8B-B14F-4D97-AF65-F5344CB8AC3E}">
        <p14:creationId xmlns:p14="http://schemas.microsoft.com/office/powerpoint/2010/main" val="7458506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Wetenschap is zeg maar “het weten”. En dan niet denken dat je het weet, maar het echt weten. Daar is heel veel over te vertellen, maar dat komt een andere keer. Laten we kijken wat voor wetenschap er zijn.</a:t>
            </a:r>
          </a:p>
          <a:p>
            <a:r>
              <a:rPr lang="nl-NL" dirty="0"/>
              <a:t>Natuurkunde is een voorbeeld van zuiver wetenschap. Willen weten om het weten, zonder dat het perse nut heeft. Andere van zulke zuivere wetenschappen zijn Wiskunde, Biologie, Scheikunde, Sterrenkunde en zo zijn er nog veel meer. Wat we daar doen is vragen stellen en dan onderzoek doen om de antwoorden te vinden.</a:t>
            </a:r>
          </a:p>
          <a:p>
            <a:r>
              <a:rPr lang="nl-NL" dirty="0"/>
              <a:t>Maar er is ook wetenschap die kan helpen om problemen op te lossen. Dat noemen we toegepaste wetenschap. Bijvoorbeeld Elektrotechniek, Civiele techniek (b.v. bruggen bouwen, huizen bouwen </a:t>
            </a:r>
            <a:r>
              <a:rPr lang="nl-NL" dirty="0" err="1"/>
              <a:t>enz</a:t>
            </a:r>
            <a:r>
              <a:rPr lang="nl-NL" dirty="0"/>
              <a:t>), Werktuigbouwkunde, Biotechnologie en veel meer. Daarbij zeggen we “dit is mijn probleem” en gaan we een oplossing ontwerpen.</a:t>
            </a:r>
          </a:p>
          <a:p>
            <a:r>
              <a:rPr lang="nl-NL" dirty="0"/>
              <a:t>Maar als je die oplossing hebt ontworpen, b.v. een brug over een kanaal, dan staat die brug er nog niet. Die moet gebouwd worden. En dat noemen we dan techniek. Dus hebben we b.v. een lasser nodig die de brug in elkaar last.</a:t>
            </a:r>
          </a:p>
          <a:p>
            <a:endParaRPr lang="nl-NL" dirty="0"/>
          </a:p>
          <a:p>
            <a:r>
              <a:rPr lang="nl-NL" dirty="0"/>
              <a:t>In zuivere wetenschap werken onderzoekers. In toegepaste wetenschap meestal ingenieurs en in de techniek heten de mensen technici en ambachtsmensen. En aan al die mensen hebben we behoefte En welke van die drie pilaren je ook leuk vindt, er is een grote kans om een baan te vinden waarvan je goed kunt leven.</a:t>
            </a:r>
          </a:p>
        </p:txBody>
      </p:sp>
      <p:sp>
        <p:nvSpPr>
          <p:cNvPr id="4" name="Slide Number Placeholder 3"/>
          <p:cNvSpPr>
            <a:spLocks noGrp="1"/>
          </p:cNvSpPr>
          <p:nvPr>
            <p:ph type="sldNum" sz="quarter" idx="5"/>
          </p:nvPr>
        </p:nvSpPr>
        <p:spPr/>
        <p:txBody>
          <a:bodyPr/>
          <a:lstStyle/>
          <a:p>
            <a:fld id="{65D23C52-D5D1-47F7-96C3-E68993887164}" type="slidenum">
              <a:rPr lang="nl-NL" smtClean="0"/>
              <a:t>12</a:t>
            </a:fld>
            <a:endParaRPr lang="nl-NL"/>
          </a:p>
        </p:txBody>
      </p:sp>
    </p:spTree>
    <p:extLst>
      <p:ext uri="{BB962C8B-B14F-4D97-AF65-F5344CB8AC3E}">
        <p14:creationId xmlns:p14="http://schemas.microsoft.com/office/powerpoint/2010/main" val="1049888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Als je nou onderzoeker, ingenieur of technicus of ambachtsmens wilt worden, naar wat voor een school ga je dan naar toe?</a:t>
            </a:r>
          </a:p>
        </p:txBody>
      </p:sp>
      <p:sp>
        <p:nvSpPr>
          <p:cNvPr id="4" name="Slide Number Placeholder 3"/>
          <p:cNvSpPr>
            <a:spLocks noGrp="1"/>
          </p:cNvSpPr>
          <p:nvPr>
            <p:ph type="sldNum" sz="quarter" idx="5"/>
          </p:nvPr>
        </p:nvSpPr>
        <p:spPr/>
        <p:txBody>
          <a:bodyPr/>
          <a:lstStyle/>
          <a:p>
            <a:fld id="{65D23C52-D5D1-47F7-96C3-E68993887164}" type="slidenum">
              <a:rPr lang="nl-NL" smtClean="0"/>
              <a:t>13</a:t>
            </a:fld>
            <a:endParaRPr lang="nl-NL"/>
          </a:p>
        </p:txBody>
      </p:sp>
    </p:spTree>
    <p:extLst>
      <p:ext uri="{BB962C8B-B14F-4D97-AF65-F5344CB8AC3E}">
        <p14:creationId xmlns:p14="http://schemas.microsoft.com/office/powerpoint/2010/main" val="1725520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Er zijn heel wat beroepen waar een natuurkundige heel gewild is. Dat kan zijn om wat ze weten of om hoe ze denken. Bijvoorbeeld dat ze weten hoe ze onderzoek moeten doen.</a:t>
            </a:r>
          </a:p>
          <a:p>
            <a:r>
              <a:rPr lang="nl-NL" dirty="0"/>
              <a:t>(Neem een paar beroepen en leg uit wat die doen)</a:t>
            </a:r>
          </a:p>
          <a:p>
            <a:r>
              <a:rPr lang="nl-NL" dirty="0"/>
              <a:t>Maar er zijn ook beroepen waar je niet veel natuurkundigen aantreft, maar waar natuurkunde wel heel belangrijk is.</a:t>
            </a:r>
          </a:p>
          <a:p>
            <a:r>
              <a:rPr lang="nl-NL" dirty="0"/>
              <a:t>(Neem een paar beroepen en leg uit waarom natuurkunde belangrijk is)</a:t>
            </a:r>
          </a:p>
          <a:p>
            <a:r>
              <a:rPr lang="nl-NL" dirty="0"/>
              <a:t>En dan zijn er ook beroepen waar natuurkunde minder of niet belangrijk is. Dit zijn wat voorbeelden, maar bij een stel hiervan is kennis van natuurkunde nog steeds heel handig. </a:t>
            </a:r>
          </a:p>
        </p:txBody>
      </p:sp>
      <p:sp>
        <p:nvSpPr>
          <p:cNvPr id="4" name="Slide Number Placeholder 3"/>
          <p:cNvSpPr>
            <a:spLocks noGrp="1"/>
          </p:cNvSpPr>
          <p:nvPr>
            <p:ph type="sldNum" sz="quarter" idx="5"/>
          </p:nvPr>
        </p:nvSpPr>
        <p:spPr/>
        <p:txBody>
          <a:bodyPr/>
          <a:lstStyle/>
          <a:p>
            <a:fld id="{65D23C52-D5D1-47F7-96C3-E68993887164}" type="slidenum">
              <a:rPr lang="nl-NL" smtClean="0"/>
              <a:t>14</a:t>
            </a:fld>
            <a:endParaRPr lang="nl-NL"/>
          </a:p>
        </p:txBody>
      </p:sp>
    </p:spTree>
    <p:extLst>
      <p:ext uri="{BB962C8B-B14F-4D97-AF65-F5344CB8AC3E}">
        <p14:creationId xmlns:p14="http://schemas.microsoft.com/office/powerpoint/2010/main" val="2070722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685800" y="1597819"/>
            <a:ext cx="7772400" cy="1102519"/>
          </a:xfrm>
        </p:spPr>
        <p:txBody>
          <a:bodyPr/>
          <a:lstStyle/>
          <a:p>
            <a:r>
              <a:rPr lang="nl-NL"/>
              <a:t>Klik om het opmaakprofiel te bewerken</a:t>
            </a:r>
          </a:p>
        </p:txBody>
      </p:sp>
      <p:sp>
        <p:nvSpPr>
          <p:cNvPr id="3" name="Ondertitel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 om het opmaakprofiel van de modelondertitel te bewerken</a:t>
            </a:r>
          </a:p>
        </p:txBody>
      </p:sp>
      <p:sp>
        <p:nvSpPr>
          <p:cNvPr id="4" name="Tijdelijke aanduiding voor datum 3"/>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het opmaakprofiel te bewerken</a:t>
            </a:r>
          </a:p>
        </p:txBody>
      </p:sp>
      <p:sp>
        <p:nvSpPr>
          <p:cNvPr id="3" name="Tijdelijke aanduiding voor verticale tekst 2"/>
          <p:cNvSpPr>
            <a:spLocks noGrp="1"/>
          </p:cNvSpPr>
          <p:nvPr>
            <p:ph type="body" orient="vert" idx="1"/>
          </p:nvPr>
        </p:nvSpPr>
        <p:spPr/>
        <p:txBody>
          <a:bodyPr vert="eaVert"/>
          <a:lstStyle/>
          <a:p>
            <a:pPr lvl="0"/>
            <a:r>
              <a:rPr lang="nl-NL"/>
              <a:t>Klik om de opmaakprofielen van de modeltekst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29400" y="205979"/>
            <a:ext cx="2057400" cy="4388644"/>
          </a:xfrm>
        </p:spPr>
        <p:txBody>
          <a:bodyPr vert="eaVert"/>
          <a:lstStyle/>
          <a:p>
            <a:r>
              <a:rPr lang="nl-NL"/>
              <a:t>Klik om het opmaakprofiel te bewerken</a:t>
            </a:r>
          </a:p>
        </p:txBody>
      </p:sp>
      <p:sp>
        <p:nvSpPr>
          <p:cNvPr id="3" name="Tijdelijke aanduiding voor verticale tekst 2"/>
          <p:cNvSpPr>
            <a:spLocks noGrp="1"/>
          </p:cNvSpPr>
          <p:nvPr>
            <p:ph type="body" orient="vert" idx="1"/>
          </p:nvPr>
        </p:nvSpPr>
        <p:spPr>
          <a:xfrm>
            <a:off x="457200" y="205979"/>
            <a:ext cx="6019800" cy="4388644"/>
          </a:xfrm>
        </p:spPr>
        <p:txBody>
          <a:bodyPr vert="eaVert"/>
          <a:lstStyle/>
          <a:p>
            <a:pPr lvl="0"/>
            <a:r>
              <a:rPr lang="nl-NL"/>
              <a:t>Klik om de opmaakprofielen van de modeltekst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het opmaakprofiel te bewerken</a:t>
            </a:r>
          </a:p>
        </p:txBody>
      </p:sp>
      <p:sp>
        <p:nvSpPr>
          <p:cNvPr id="3" name="Tijdelijke aanduiding voor inhoud 2"/>
          <p:cNvSpPr>
            <a:spLocks noGrp="1"/>
          </p:cNvSpPr>
          <p:nvPr>
            <p:ph idx="1"/>
          </p:nvPr>
        </p:nvSpPr>
        <p:spPr/>
        <p:txBody>
          <a:bodyPr/>
          <a:lstStyle/>
          <a:p>
            <a:pPr lvl="0"/>
            <a:r>
              <a:rPr lang="nl-NL"/>
              <a:t>Klik om de opmaakprofielen van de modeltekst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3305176"/>
            <a:ext cx="7772400" cy="1021556"/>
          </a:xfrm>
        </p:spPr>
        <p:txBody>
          <a:bodyPr anchor="t"/>
          <a:lstStyle>
            <a:lvl1pPr algn="l">
              <a:defRPr sz="4000" b="1" cap="all"/>
            </a:lvl1pPr>
          </a:lstStyle>
          <a:p>
            <a:r>
              <a:rPr lang="nl-NL"/>
              <a:t>Klik om het opmaakprofiel te bewerken</a:t>
            </a:r>
          </a:p>
        </p:txBody>
      </p:sp>
      <p:sp>
        <p:nvSpPr>
          <p:cNvPr id="3" name="Tijdelijke aanduiding voor tekst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 om de opmaakprofielen van de modeltekst te bewerken</a:t>
            </a:r>
          </a:p>
        </p:txBody>
      </p:sp>
      <p:sp>
        <p:nvSpPr>
          <p:cNvPr id="4" name="Tijdelijke aanduiding voor datum 3"/>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het opmaakprofiel te bewerken</a:t>
            </a:r>
          </a:p>
        </p:txBody>
      </p:sp>
      <p:sp>
        <p:nvSpPr>
          <p:cNvPr id="3" name="Tijdelijke aanduiding voor inhoud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opmaakprofielen van de modeltekst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opmaakprofielen van de modeltekst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nl-NL"/>
              <a:t>Klik om het opmaakprofiel te bewerken</a:t>
            </a:r>
          </a:p>
        </p:txBody>
      </p:sp>
      <p:sp>
        <p:nvSpPr>
          <p:cNvPr id="3" name="Tijdelijke aanduiding voor tekst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opmaakprofielen van de modeltekst te bewerken</a:t>
            </a:r>
          </a:p>
        </p:txBody>
      </p:sp>
      <p:sp>
        <p:nvSpPr>
          <p:cNvPr id="4" name="Tijdelijke aanduiding voor inhoud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opmaakprofielen van de modeltekst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opmaakprofielen van de modeltekst te bewerken</a:t>
            </a:r>
          </a:p>
        </p:txBody>
      </p:sp>
      <p:sp>
        <p:nvSpPr>
          <p:cNvPr id="6" name="Tijdelijke aanduiding voor inhoud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opmaakprofielen van de modeltekst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8" name="Tijdelijke aanduiding voor voettekst 7"/>
          <p:cNvSpPr>
            <a:spLocks noGrp="1"/>
          </p:cNvSpPr>
          <p:nvPr>
            <p:ph type="ftr" sz="quarter" idx="11"/>
          </p:nvPr>
        </p:nvSpPr>
        <p:spPr/>
        <p:txBody>
          <a:bodyPr/>
          <a:lstStyle/>
          <a:p>
            <a:endParaRPr lang="nl-NL"/>
          </a:p>
        </p:txBody>
      </p:sp>
      <p:sp>
        <p:nvSpPr>
          <p:cNvPr id="9" name="Tijdelijke aanduiding voor dianummer 8"/>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het opmaakprofiel te bewerken</a:t>
            </a:r>
          </a:p>
        </p:txBody>
      </p:sp>
      <p:sp>
        <p:nvSpPr>
          <p:cNvPr id="3" name="Tijdelijke aanduiding voor datum 2"/>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1" y="204787"/>
            <a:ext cx="3008313" cy="871538"/>
          </a:xfrm>
        </p:spPr>
        <p:txBody>
          <a:bodyPr anchor="b"/>
          <a:lstStyle>
            <a:lvl1pPr algn="l">
              <a:defRPr sz="2000" b="1"/>
            </a:lvl1pPr>
          </a:lstStyle>
          <a:p>
            <a:r>
              <a:rPr lang="nl-NL"/>
              <a:t>Klik om het opmaakprofiel te bewerken</a:t>
            </a:r>
          </a:p>
        </p:txBody>
      </p:sp>
      <p:sp>
        <p:nvSpPr>
          <p:cNvPr id="3" name="Tijdelijke aanduiding voor inhoud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opmaakprofielen van de modeltekst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opmaakprofielen van de modeltekst te bewerken</a:t>
            </a:r>
          </a:p>
        </p:txBody>
      </p:sp>
      <p:sp>
        <p:nvSpPr>
          <p:cNvPr id="5" name="Tijdelijke aanduiding voor datum 4"/>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3600450"/>
            <a:ext cx="5486400" cy="425054"/>
          </a:xfrm>
        </p:spPr>
        <p:txBody>
          <a:bodyPr anchor="b"/>
          <a:lstStyle>
            <a:lvl1pPr algn="l">
              <a:defRPr sz="2000" b="1"/>
            </a:lvl1pPr>
          </a:lstStyle>
          <a:p>
            <a:r>
              <a:rPr lang="nl-NL"/>
              <a:t>Klik om het opmaakprofiel te bewerken</a:t>
            </a:r>
          </a:p>
        </p:txBody>
      </p:sp>
      <p:sp>
        <p:nvSpPr>
          <p:cNvPr id="3" name="Tijdelijke aanduiding voor afbeelding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opmaakprofielen van de modeltekst te bewerken</a:t>
            </a:r>
          </a:p>
        </p:txBody>
      </p:sp>
      <p:sp>
        <p:nvSpPr>
          <p:cNvPr id="5" name="Tijdelijke aanduiding voor datum 4"/>
          <p:cNvSpPr>
            <a:spLocks noGrp="1"/>
          </p:cNvSpPr>
          <p:nvPr>
            <p:ph type="dt" sz="half" idx="10"/>
          </p:nvPr>
        </p:nvSpPr>
        <p:spPr/>
        <p:txBody>
          <a:bodyPr/>
          <a:lstStyle/>
          <a:p>
            <a:fld id="{8638F0FA-503B-447F-A02E-6BF1D880434F}" type="datetimeFigureOut">
              <a:rPr lang="nl-NL" smtClean="0"/>
              <a:pPr/>
              <a:t>27-11-2024</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3EE7185-A582-4542-8FF0-969B3F80C0A5}" type="slidenum">
              <a:rPr lang="nl-NL" smtClean="0"/>
              <a:pPr/>
              <a:t>‹#›</a:t>
            </a:fld>
            <a:endParaRPr lang="nl-NL"/>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nl-NL"/>
              <a:t>Klik om het opmaakprofiel te bewerken</a:t>
            </a:r>
          </a:p>
        </p:txBody>
      </p:sp>
      <p:sp>
        <p:nvSpPr>
          <p:cNvPr id="3" name="Tijdelijke aanduiding voor tekst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nl-NL"/>
              <a:t>Klik om de opmaakprofielen van de modeltekst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638F0FA-503B-447F-A02E-6BF1D880434F}" type="datetimeFigureOut">
              <a:rPr lang="nl-NL" smtClean="0"/>
              <a:pPr/>
              <a:t>27-11-2024</a:t>
            </a:fld>
            <a:endParaRPr lang="nl-NL"/>
          </a:p>
        </p:txBody>
      </p:sp>
      <p:sp>
        <p:nvSpPr>
          <p:cNvPr id="5" name="Tijdelijke aanduiding voor voettekst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C3EE7185-A582-4542-8FF0-969B3F80C0A5}" type="slidenum">
              <a:rPr lang="nl-NL" smtClean="0"/>
              <a:pPr/>
              <a:t>‹#›</a:t>
            </a:fld>
            <a:endParaRPr lang="nl-NL"/>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fbeelding 2" descr="Afbeelding met tekst, teken&#10;&#10;Automatisch gegenereerde beschrijving">
            <a:extLst>
              <a:ext uri="{FF2B5EF4-FFF2-40B4-BE49-F238E27FC236}">
                <a16:creationId xmlns:a16="http://schemas.microsoft.com/office/drawing/2014/main" id="{EA10E837-DFF0-B3B2-E8F6-EA37506DEB06}"/>
              </a:ext>
            </a:extLst>
          </p:cNvPr>
          <p:cNvPicPr>
            <a:picLocks noChangeAspect="1"/>
          </p:cNvPicPr>
          <p:nvPr/>
        </p:nvPicPr>
        <p:blipFill>
          <a:blip r:embed="rId2"/>
          <a:stretch>
            <a:fillRect/>
          </a:stretch>
        </p:blipFill>
        <p:spPr>
          <a:xfrm>
            <a:off x="-58830" y="-28752"/>
            <a:ext cx="9205042" cy="5172252"/>
          </a:xfrm>
          <a:prstGeom prst="rect">
            <a:avLst/>
          </a:prstGeom>
        </p:spPr>
      </p:pic>
    </p:spTree>
    <p:extLst>
      <p:ext uri="{BB962C8B-B14F-4D97-AF65-F5344CB8AC3E}">
        <p14:creationId xmlns:p14="http://schemas.microsoft.com/office/powerpoint/2010/main" val="13263817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6176824-7946-6969-3841-DD5C101DF4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5716"/>
            <a:ext cx="9144000" cy="5171240"/>
            <a:chOff x="0" y="-7622"/>
            <a:chExt cx="12192000" cy="6894986"/>
          </a:xfrm>
        </p:grpSpPr>
        <p:sp>
          <p:nvSpPr>
            <p:cNvPr id="8" name="Rectangle 7">
              <a:extLst>
                <a:ext uri="{FF2B5EF4-FFF2-40B4-BE49-F238E27FC236}">
                  <a16:creationId xmlns:a16="http://schemas.microsoft.com/office/drawing/2014/main" id="{C5675077-BFF1-36B0-EA6D-B4599DBA7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7621"/>
              <a:ext cx="12192000" cy="6887364"/>
            </a:xfrm>
            <a:prstGeom prst="rect">
              <a:avLst/>
            </a:prstGeom>
            <a:gradFill>
              <a:gsLst>
                <a:gs pos="8000">
                  <a:schemeClr val="accent5"/>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637796C-75D6-BAA5-036C-0E9E7F85B7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9" y="0"/>
              <a:ext cx="8216919" cy="6887364"/>
            </a:xfrm>
            <a:prstGeom prst="rect">
              <a:avLst/>
            </a:prstGeom>
            <a:gradFill flip="none" rotWithShape="1">
              <a:gsLst>
                <a:gs pos="0">
                  <a:schemeClr val="accent5">
                    <a:lumMod val="75000"/>
                    <a:alpha val="79000"/>
                  </a:schemeClr>
                </a:gs>
                <a:gs pos="40000">
                  <a:schemeClr val="accent5">
                    <a:lumMod val="60000"/>
                    <a:lumOff val="40000"/>
                    <a:alpha val="0"/>
                  </a:schemeClr>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BFBD50A-DBB5-04FA-45B9-183C84E4C9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39978" y="-7622"/>
              <a:ext cx="8451623" cy="6887367"/>
            </a:xfrm>
            <a:prstGeom prst="rect">
              <a:avLst/>
            </a:prstGeom>
            <a:gradFill>
              <a:gsLst>
                <a:gs pos="0">
                  <a:schemeClr val="accent5">
                    <a:lumMod val="75000"/>
                    <a:alpha val="67000"/>
                  </a:schemeClr>
                </a:gs>
                <a:gs pos="60000">
                  <a:schemeClr val="accent5">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659E1E-0E9F-DC4F-40A9-CFA17EDF78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8217318" y="7059"/>
              <a:ext cx="3974283" cy="6872683"/>
            </a:xfrm>
            <a:prstGeom prst="rect">
              <a:avLst/>
            </a:prstGeom>
            <a:gradFill flip="none" rotWithShape="1">
              <a:gsLst>
                <a:gs pos="0">
                  <a:schemeClr val="accent2">
                    <a:alpha val="64000"/>
                  </a:schemeClr>
                </a:gs>
                <a:gs pos="41000">
                  <a:schemeClr val="accent2">
                    <a:alpha val="0"/>
                  </a:schemeClr>
                </a:gs>
              </a:gsLst>
              <a:lin ang="1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pic>
        <p:nvPicPr>
          <p:cNvPr id="2" name="Afbeelding 1" descr="Afbeelding met tekst, schermopname, ontwerp&#10;&#10;Automatisch gegenereerde beschrijving">
            <a:extLst>
              <a:ext uri="{FF2B5EF4-FFF2-40B4-BE49-F238E27FC236}">
                <a16:creationId xmlns:a16="http://schemas.microsoft.com/office/drawing/2014/main" id="{A527635F-1B14-3507-91F1-7562794061DE}"/>
              </a:ext>
            </a:extLst>
          </p:cNvPr>
          <p:cNvPicPr>
            <a:picLocks noChangeAspect="1"/>
          </p:cNvPicPr>
          <p:nvPr/>
        </p:nvPicPr>
        <p:blipFill rotWithShape="1">
          <a:blip r:embed="rId2"/>
          <a:srcRect b="1438"/>
          <a:stretch/>
        </p:blipFill>
        <p:spPr>
          <a:xfrm>
            <a:off x="92037" y="86803"/>
            <a:ext cx="8953989" cy="4964174"/>
          </a:xfrm>
          <a:prstGeom prst="rect">
            <a:avLst/>
          </a:prstGeom>
        </p:spPr>
      </p:pic>
    </p:spTree>
    <p:extLst>
      <p:ext uri="{BB962C8B-B14F-4D97-AF65-F5344CB8AC3E}">
        <p14:creationId xmlns:p14="http://schemas.microsoft.com/office/powerpoint/2010/main" val="786692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6176824-7946-6969-3841-DD5C101DF4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5716"/>
            <a:ext cx="9144000" cy="5171240"/>
            <a:chOff x="0" y="-7622"/>
            <a:chExt cx="12192000" cy="6894986"/>
          </a:xfrm>
        </p:grpSpPr>
        <p:sp>
          <p:nvSpPr>
            <p:cNvPr id="8" name="Rectangle 7">
              <a:extLst>
                <a:ext uri="{FF2B5EF4-FFF2-40B4-BE49-F238E27FC236}">
                  <a16:creationId xmlns:a16="http://schemas.microsoft.com/office/drawing/2014/main" id="{C5675077-BFF1-36B0-EA6D-B4599DBA7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7621"/>
              <a:ext cx="12192000" cy="6887364"/>
            </a:xfrm>
            <a:prstGeom prst="rect">
              <a:avLst/>
            </a:prstGeom>
            <a:gradFill>
              <a:gsLst>
                <a:gs pos="8000">
                  <a:schemeClr val="accent5"/>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637796C-75D6-BAA5-036C-0E9E7F85B7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9" y="0"/>
              <a:ext cx="8216919" cy="6887364"/>
            </a:xfrm>
            <a:prstGeom prst="rect">
              <a:avLst/>
            </a:prstGeom>
            <a:gradFill flip="none" rotWithShape="1">
              <a:gsLst>
                <a:gs pos="0">
                  <a:schemeClr val="accent5">
                    <a:lumMod val="75000"/>
                    <a:alpha val="79000"/>
                  </a:schemeClr>
                </a:gs>
                <a:gs pos="40000">
                  <a:schemeClr val="accent5">
                    <a:lumMod val="60000"/>
                    <a:lumOff val="40000"/>
                    <a:alpha val="0"/>
                  </a:schemeClr>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BFBD50A-DBB5-04FA-45B9-183C84E4C9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39978" y="-7622"/>
              <a:ext cx="8451623" cy="6887367"/>
            </a:xfrm>
            <a:prstGeom prst="rect">
              <a:avLst/>
            </a:prstGeom>
            <a:gradFill>
              <a:gsLst>
                <a:gs pos="0">
                  <a:schemeClr val="accent5">
                    <a:lumMod val="75000"/>
                    <a:alpha val="67000"/>
                  </a:schemeClr>
                </a:gs>
                <a:gs pos="60000">
                  <a:schemeClr val="accent5">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659E1E-0E9F-DC4F-40A9-CFA17EDF78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8217318" y="7059"/>
              <a:ext cx="3974283" cy="6872683"/>
            </a:xfrm>
            <a:prstGeom prst="rect">
              <a:avLst/>
            </a:prstGeom>
            <a:gradFill flip="none" rotWithShape="1">
              <a:gsLst>
                <a:gs pos="0">
                  <a:schemeClr val="accent2">
                    <a:alpha val="64000"/>
                  </a:schemeClr>
                </a:gs>
                <a:gs pos="41000">
                  <a:schemeClr val="accent2">
                    <a:alpha val="0"/>
                  </a:schemeClr>
                </a:gs>
              </a:gsLst>
              <a:lin ang="1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pic>
        <p:nvPicPr>
          <p:cNvPr id="2" name="Afbeelding 1" descr="Afbeelding met tekst, schermopname, ontwerp&#10;&#10;Automatisch gegenereerde beschrijving">
            <a:extLst>
              <a:ext uri="{FF2B5EF4-FFF2-40B4-BE49-F238E27FC236}">
                <a16:creationId xmlns:a16="http://schemas.microsoft.com/office/drawing/2014/main" id="{A527635F-1B14-3507-91F1-7562794061DE}"/>
              </a:ext>
            </a:extLst>
          </p:cNvPr>
          <p:cNvPicPr>
            <a:picLocks noChangeAspect="1"/>
          </p:cNvPicPr>
          <p:nvPr/>
        </p:nvPicPr>
        <p:blipFill rotWithShape="1">
          <a:blip r:embed="rId2"/>
          <a:srcRect b="1438"/>
          <a:stretch/>
        </p:blipFill>
        <p:spPr>
          <a:xfrm>
            <a:off x="92037" y="86803"/>
            <a:ext cx="8953989" cy="4964174"/>
          </a:xfrm>
          <a:prstGeom prst="rect">
            <a:avLst/>
          </a:prstGeom>
        </p:spPr>
      </p:pic>
      <p:sp>
        <p:nvSpPr>
          <p:cNvPr id="4" name="Rectangle: Rounded Corners 1">
            <a:extLst>
              <a:ext uri="{FF2B5EF4-FFF2-40B4-BE49-F238E27FC236}">
                <a16:creationId xmlns:a16="http://schemas.microsoft.com/office/drawing/2014/main" id="{E728A5DC-34B9-A917-B3F5-81F49BF2E737}"/>
              </a:ext>
            </a:extLst>
          </p:cNvPr>
          <p:cNvSpPr/>
          <p:nvPr/>
        </p:nvSpPr>
        <p:spPr>
          <a:xfrm>
            <a:off x="107504" y="627534"/>
            <a:ext cx="2592288" cy="3816424"/>
          </a:xfrm>
          <a:prstGeom prst="roundRect">
            <a:avLst/>
          </a:prstGeom>
          <a:solidFill>
            <a:srgbClr val="4D7620">
              <a:alpha val="74902"/>
            </a:srgbClr>
          </a:solidFill>
          <a:ln>
            <a:solidFill>
              <a:srgbClr val="4D762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Opleiding meestal:</a:t>
            </a:r>
          </a:p>
          <a:p>
            <a:pPr algn="ctr"/>
            <a:endParaRPr lang="nl-NL" sz="1600" dirty="0"/>
          </a:p>
          <a:p>
            <a:pPr algn="ctr"/>
            <a:r>
              <a:rPr lang="nl-NL" sz="1600" dirty="0"/>
              <a:t>WO </a:t>
            </a:r>
          </a:p>
          <a:p>
            <a:pPr algn="ctr"/>
            <a:r>
              <a:rPr lang="nl-NL" sz="1600" dirty="0"/>
              <a:t>(Wetenschappelijk Onderwijs)</a:t>
            </a:r>
          </a:p>
          <a:p>
            <a:pPr algn="ctr"/>
            <a:r>
              <a:rPr lang="nl-NL" sz="1600" dirty="0"/>
              <a:t>Universiteit</a:t>
            </a:r>
          </a:p>
        </p:txBody>
      </p:sp>
      <p:sp>
        <p:nvSpPr>
          <p:cNvPr id="6" name="Rectangle: Rounded Corners 38">
            <a:extLst>
              <a:ext uri="{FF2B5EF4-FFF2-40B4-BE49-F238E27FC236}">
                <a16:creationId xmlns:a16="http://schemas.microsoft.com/office/drawing/2014/main" id="{E86FE6F7-EE76-E8D3-BE6C-786F772CC256}"/>
              </a:ext>
            </a:extLst>
          </p:cNvPr>
          <p:cNvSpPr/>
          <p:nvPr/>
        </p:nvSpPr>
        <p:spPr>
          <a:xfrm>
            <a:off x="2843808" y="639549"/>
            <a:ext cx="2880320" cy="3816424"/>
          </a:xfrm>
          <a:prstGeom prst="roundRect">
            <a:avLst/>
          </a:prstGeom>
          <a:solidFill>
            <a:srgbClr val="4D7620">
              <a:alpha val="74902"/>
            </a:srgbClr>
          </a:solidFill>
          <a:ln>
            <a:solidFill>
              <a:srgbClr val="4D762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Opleiding meestal:</a:t>
            </a:r>
          </a:p>
          <a:p>
            <a:pPr algn="ctr"/>
            <a:endParaRPr lang="nl-NL" sz="1600" dirty="0"/>
          </a:p>
          <a:p>
            <a:pPr algn="ctr"/>
            <a:r>
              <a:rPr lang="nl-NL" sz="1600" dirty="0"/>
              <a:t>WO </a:t>
            </a:r>
          </a:p>
          <a:p>
            <a:pPr algn="ctr"/>
            <a:r>
              <a:rPr lang="nl-NL" sz="1600" dirty="0"/>
              <a:t>(Wetenschappelijk Onderwijs)</a:t>
            </a:r>
          </a:p>
          <a:p>
            <a:pPr algn="ctr"/>
            <a:r>
              <a:rPr lang="nl-NL" sz="1600" dirty="0"/>
              <a:t>Universiteit</a:t>
            </a:r>
          </a:p>
          <a:p>
            <a:pPr algn="ctr"/>
            <a:endParaRPr lang="nl-NL" sz="1600" dirty="0"/>
          </a:p>
          <a:p>
            <a:pPr algn="ctr"/>
            <a:r>
              <a:rPr lang="nl-NL" sz="1600" dirty="0"/>
              <a:t>Of</a:t>
            </a:r>
          </a:p>
          <a:p>
            <a:pPr algn="ctr"/>
            <a:endParaRPr lang="nl-NL" sz="1600" dirty="0"/>
          </a:p>
          <a:p>
            <a:pPr algn="ctr"/>
            <a:r>
              <a:rPr lang="nl-NL" sz="1600" dirty="0"/>
              <a:t>HBO</a:t>
            </a:r>
          </a:p>
          <a:p>
            <a:pPr algn="ctr"/>
            <a:r>
              <a:rPr lang="nl-NL" sz="1600" dirty="0"/>
              <a:t>(Hoger Beroepsonderwijs)</a:t>
            </a:r>
          </a:p>
          <a:p>
            <a:pPr algn="ctr"/>
            <a:r>
              <a:rPr lang="nl-NL" sz="1600" dirty="0"/>
              <a:t>Hogeschool</a:t>
            </a:r>
          </a:p>
        </p:txBody>
      </p:sp>
      <p:sp>
        <p:nvSpPr>
          <p:cNvPr id="13" name="Rectangle: Rounded Corners 39">
            <a:extLst>
              <a:ext uri="{FF2B5EF4-FFF2-40B4-BE49-F238E27FC236}">
                <a16:creationId xmlns:a16="http://schemas.microsoft.com/office/drawing/2014/main" id="{EF2C8E34-12FB-8FCE-4FFE-6F959A233A21}"/>
              </a:ext>
            </a:extLst>
          </p:cNvPr>
          <p:cNvSpPr/>
          <p:nvPr/>
        </p:nvSpPr>
        <p:spPr>
          <a:xfrm>
            <a:off x="5858677" y="634664"/>
            <a:ext cx="2880320" cy="3816424"/>
          </a:xfrm>
          <a:prstGeom prst="roundRect">
            <a:avLst/>
          </a:prstGeom>
          <a:solidFill>
            <a:srgbClr val="4D7620">
              <a:alpha val="74902"/>
            </a:srgbClr>
          </a:solidFill>
          <a:ln>
            <a:solidFill>
              <a:srgbClr val="4D762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Opleiding meestal:</a:t>
            </a:r>
          </a:p>
          <a:p>
            <a:pPr algn="ctr"/>
            <a:endParaRPr lang="nl-NL" sz="1600" dirty="0"/>
          </a:p>
          <a:p>
            <a:pPr algn="ctr"/>
            <a:r>
              <a:rPr lang="nl-NL" sz="1600" dirty="0"/>
              <a:t>MBO</a:t>
            </a:r>
          </a:p>
          <a:p>
            <a:pPr algn="ctr"/>
            <a:r>
              <a:rPr lang="nl-NL" sz="1600" dirty="0"/>
              <a:t>(Middelbaar Beroepsonderwijs)</a:t>
            </a:r>
          </a:p>
          <a:p>
            <a:pPr algn="ctr"/>
            <a:r>
              <a:rPr lang="nl-NL" sz="1600" dirty="0"/>
              <a:t>School (b.v. ROC)</a:t>
            </a:r>
          </a:p>
          <a:p>
            <a:pPr algn="ctr"/>
            <a:endParaRPr lang="nl-NL" sz="1600" dirty="0"/>
          </a:p>
          <a:p>
            <a:pPr algn="ctr"/>
            <a:r>
              <a:rPr lang="nl-NL" sz="1600" dirty="0"/>
              <a:t>Of</a:t>
            </a:r>
          </a:p>
          <a:p>
            <a:pPr algn="ctr"/>
            <a:endParaRPr lang="nl-NL" sz="1600" dirty="0"/>
          </a:p>
          <a:p>
            <a:pPr algn="ctr"/>
            <a:r>
              <a:rPr lang="nl-NL" sz="1600" dirty="0"/>
              <a:t>VMBO</a:t>
            </a:r>
          </a:p>
          <a:p>
            <a:pPr algn="ctr"/>
            <a:r>
              <a:rPr lang="nl-NL" sz="1600" dirty="0"/>
              <a:t>(Voorbereidend Middelbaar Beroepsonderwijs)</a:t>
            </a:r>
          </a:p>
          <a:p>
            <a:pPr algn="ctr"/>
            <a:r>
              <a:rPr lang="nl-NL" sz="1600" dirty="0"/>
              <a:t>Technische School</a:t>
            </a:r>
          </a:p>
          <a:p>
            <a:pPr algn="ctr"/>
            <a:r>
              <a:rPr lang="nl-NL" dirty="0"/>
              <a:t> </a:t>
            </a:r>
          </a:p>
        </p:txBody>
      </p:sp>
    </p:spTree>
    <p:extLst>
      <p:ext uri="{BB962C8B-B14F-4D97-AF65-F5344CB8AC3E}">
        <p14:creationId xmlns:p14="http://schemas.microsoft.com/office/powerpoint/2010/main" val="1847511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Afgeronde rechthoek 3"/>
          <p:cNvSpPr/>
          <p:nvPr/>
        </p:nvSpPr>
        <p:spPr>
          <a:xfrm>
            <a:off x="107504" y="1275606"/>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Natuurkunde</a:t>
            </a:r>
            <a:endParaRPr lang="nl-NL" dirty="0"/>
          </a:p>
        </p:txBody>
      </p:sp>
      <p:sp>
        <p:nvSpPr>
          <p:cNvPr id="5" name="Afgeronde rechthoek 4"/>
          <p:cNvSpPr/>
          <p:nvPr/>
        </p:nvSpPr>
        <p:spPr>
          <a:xfrm>
            <a:off x="107504" y="2571750"/>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Scheikunde</a:t>
            </a:r>
            <a:endParaRPr lang="nl-NL" dirty="0"/>
          </a:p>
        </p:txBody>
      </p:sp>
      <p:sp>
        <p:nvSpPr>
          <p:cNvPr id="6" name="Afgeronde rechthoek 5"/>
          <p:cNvSpPr/>
          <p:nvPr/>
        </p:nvSpPr>
        <p:spPr>
          <a:xfrm>
            <a:off x="107504" y="1923678"/>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Biologie</a:t>
            </a:r>
            <a:endParaRPr lang="nl-NL" dirty="0"/>
          </a:p>
        </p:txBody>
      </p:sp>
      <p:sp>
        <p:nvSpPr>
          <p:cNvPr id="7" name="Afgeronde rechthoek 6"/>
          <p:cNvSpPr/>
          <p:nvPr/>
        </p:nvSpPr>
        <p:spPr>
          <a:xfrm>
            <a:off x="107504" y="627534"/>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Wiskunde</a:t>
            </a:r>
            <a:endParaRPr lang="nl-NL" dirty="0"/>
          </a:p>
        </p:txBody>
      </p:sp>
      <p:sp>
        <p:nvSpPr>
          <p:cNvPr id="8" name="Tekstvak 7"/>
          <p:cNvSpPr txBox="1"/>
          <p:nvPr/>
        </p:nvSpPr>
        <p:spPr>
          <a:xfrm>
            <a:off x="0" y="0"/>
            <a:ext cx="1547664" cy="646331"/>
          </a:xfrm>
          <a:prstGeom prst="rect">
            <a:avLst/>
          </a:prstGeom>
          <a:noFill/>
        </p:spPr>
        <p:txBody>
          <a:bodyPr wrap="square" rtlCol="0">
            <a:spAutoFit/>
          </a:bodyPr>
          <a:lstStyle/>
          <a:p>
            <a:pPr algn="ctr"/>
            <a:r>
              <a:rPr lang="en-US" dirty="0"/>
              <a:t>(</a:t>
            </a:r>
            <a:r>
              <a:rPr lang="en-US" dirty="0" err="1"/>
              <a:t>Zuivere</a:t>
            </a:r>
            <a:r>
              <a:rPr lang="en-US" dirty="0"/>
              <a:t>) </a:t>
            </a:r>
            <a:r>
              <a:rPr lang="en-US" dirty="0" err="1"/>
              <a:t>wetenschap</a:t>
            </a:r>
            <a:endParaRPr lang="nl-NL" dirty="0"/>
          </a:p>
        </p:txBody>
      </p:sp>
      <p:sp>
        <p:nvSpPr>
          <p:cNvPr id="9" name="Tekstvak 8"/>
          <p:cNvSpPr txBox="1"/>
          <p:nvPr/>
        </p:nvSpPr>
        <p:spPr>
          <a:xfrm>
            <a:off x="2843808" y="0"/>
            <a:ext cx="1584176" cy="646331"/>
          </a:xfrm>
          <a:prstGeom prst="rect">
            <a:avLst/>
          </a:prstGeom>
          <a:noFill/>
        </p:spPr>
        <p:txBody>
          <a:bodyPr wrap="square" rtlCol="0">
            <a:spAutoFit/>
          </a:bodyPr>
          <a:lstStyle/>
          <a:p>
            <a:pPr algn="ctr"/>
            <a:r>
              <a:rPr lang="en-US" dirty="0"/>
              <a:t>(</a:t>
            </a:r>
            <a:r>
              <a:rPr lang="en-US" dirty="0" err="1"/>
              <a:t>Toegepaste</a:t>
            </a:r>
            <a:r>
              <a:rPr lang="en-US" dirty="0"/>
              <a:t>) </a:t>
            </a:r>
            <a:r>
              <a:rPr lang="en-US" dirty="0" err="1"/>
              <a:t>wetenschap</a:t>
            </a:r>
            <a:endParaRPr lang="nl-NL" dirty="0"/>
          </a:p>
        </p:txBody>
      </p:sp>
      <p:sp>
        <p:nvSpPr>
          <p:cNvPr id="10" name="Afgeronde rechthoek 9"/>
          <p:cNvSpPr/>
          <p:nvPr/>
        </p:nvSpPr>
        <p:spPr>
          <a:xfrm>
            <a:off x="107504" y="3219822"/>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0" tIns="36000" rIns="0" bIns="36000" rtlCol="0" anchor="ctr"/>
          <a:lstStyle/>
          <a:p>
            <a:pPr algn="ctr"/>
            <a:r>
              <a:rPr lang="en-US" dirty="0" err="1"/>
              <a:t>Sterrenkunde</a:t>
            </a:r>
            <a:endParaRPr lang="nl-NL" dirty="0"/>
          </a:p>
        </p:txBody>
      </p:sp>
      <p:sp>
        <p:nvSpPr>
          <p:cNvPr id="11" name="Rechthoek 10"/>
          <p:cNvSpPr/>
          <p:nvPr/>
        </p:nvSpPr>
        <p:spPr>
          <a:xfrm>
            <a:off x="1547664" y="1131590"/>
            <a:ext cx="1152128"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Vragen</a:t>
            </a:r>
            <a:r>
              <a:rPr lang="en-US" dirty="0"/>
              <a:t> </a:t>
            </a:r>
            <a:r>
              <a:rPr lang="en-US" dirty="0" err="1"/>
              <a:t>stellen</a:t>
            </a:r>
            <a:endParaRPr lang="nl-NL" dirty="0"/>
          </a:p>
        </p:txBody>
      </p:sp>
      <p:sp>
        <p:nvSpPr>
          <p:cNvPr id="12" name="Rechthoek 11"/>
          <p:cNvSpPr/>
          <p:nvPr/>
        </p:nvSpPr>
        <p:spPr>
          <a:xfrm>
            <a:off x="1547664" y="2571750"/>
            <a:ext cx="1152128"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Onderzoek</a:t>
            </a:r>
            <a:r>
              <a:rPr lang="en-US" dirty="0"/>
              <a:t> </a:t>
            </a:r>
            <a:r>
              <a:rPr lang="en-US" dirty="0" err="1"/>
              <a:t>doen</a:t>
            </a:r>
            <a:endParaRPr lang="nl-NL" dirty="0"/>
          </a:p>
        </p:txBody>
      </p:sp>
      <p:sp>
        <p:nvSpPr>
          <p:cNvPr id="13" name="PIJL-OMLAAG 12"/>
          <p:cNvSpPr/>
          <p:nvPr/>
        </p:nvSpPr>
        <p:spPr>
          <a:xfrm>
            <a:off x="1835696"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Afgeronde rechthoek 13"/>
          <p:cNvSpPr/>
          <p:nvPr/>
        </p:nvSpPr>
        <p:spPr>
          <a:xfrm>
            <a:off x="2843808" y="648072"/>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Elektrotechniek</a:t>
            </a:r>
            <a:endParaRPr lang="nl-NL" dirty="0"/>
          </a:p>
        </p:txBody>
      </p:sp>
      <p:sp>
        <p:nvSpPr>
          <p:cNvPr id="15" name="Afgeronde rechthoek 14"/>
          <p:cNvSpPr/>
          <p:nvPr/>
        </p:nvSpPr>
        <p:spPr>
          <a:xfrm>
            <a:off x="2843808" y="1944216"/>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Werktuigbouw-kunde</a:t>
            </a:r>
            <a:endParaRPr lang="nl-NL" dirty="0"/>
          </a:p>
        </p:txBody>
      </p:sp>
      <p:sp>
        <p:nvSpPr>
          <p:cNvPr id="16" name="Afgeronde rechthoek 15"/>
          <p:cNvSpPr/>
          <p:nvPr/>
        </p:nvSpPr>
        <p:spPr>
          <a:xfrm>
            <a:off x="2843808" y="1296144"/>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Civiele</a:t>
            </a:r>
            <a:r>
              <a:rPr lang="en-US" dirty="0"/>
              <a:t> </a:t>
            </a:r>
            <a:r>
              <a:rPr lang="en-US" dirty="0" err="1"/>
              <a:t>techniek</a:t>
            </a:r>
            <a:endParaRPr lang="nl-NL" dirty="0"/>
          </a:p>
        </p:txBody>
      </p:sp>
      <p:sp>
        <p:nvSpPr>
          <p:cNvPr id="18" name="Afgeronde rechthoek 17"/>
          <p:cNvSpPr/>
          <p:nvPr/>
        </p:nvSpPr>
        <p:spPr>
          <a:xfrm>
            <a:off x="2843808" y="2592288"/>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Biotechnologie</a:t>
            </a:r>
            <a:endParaRPr lang="nl-NL" dirty="0"/>
          </a:p>
        </p:txBody>
      </p:sp>
      <p:sp>
        <p:nvSpPr>
          <p:cNvPr id="19" name="Rechthoek 18"/>
          <p:cNvSpPr/>
          <p:nvPr/>
        </p:nvSpPr>
        <p:spPr>
          <a:xfrm>
            <a:off x="4499992" y="1131590"/>
            <a:ext cx="1224136"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Problemen</a:t>
            </a:r>
            <a:r>
              <a:rPr lang="en-US" dirty="0"/>
              <a:t> </a:t>
            </a:r>
            <a:r>
              <a:rPr lang="en-US" dirty="0" err="1"/>
              <a:t>definiëren</a:t>
            </a:r>
            <a:endParaRPr lang="nl-NL" dirty="0"/>
          </a:p>
        </p:txBody>
      </p:sp>
      <p:sp>
        <p:nvSpPr>
          <p:cNvPr id="20" name="Rechthoek 19"/>
          <p:cNvSpPr/>
          <p:nvPr/>
        </p:nvSpPr>
        <p:spPr>
          <a:xfrm>
            <a:off x="4499992" y="2571750"/>
            <a:ext cx="1224136"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Oplossingen</a:t>
            </a:r>
            <a:r>
              <a:rPr lang="en-US" dirty="0"/>
              <a:t> </a:t>
            </a:r>
            <a:r>
              <a:rPr lang="en-US" dirty="0" err="1"/>
              <a:t>ontwerpen</a:t>
            </a:r>
            <a:endParaRPr lang="nl-NL" dirty="0"/>
          </a:p>
        </p:txBody>
      </p:sp>
      <p:sp>
        <p:nvSpPr>
          <p:cNvPr id="21" name="PIJL-OMLAAG 20"/>
          <p:cNvSpPr/>
          <p:nvPr/>
        </p:nvSpPr>
        <p:spPr>
          <a:xfrm>
            <a:off x="4860032"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Afgeronde rechthoek 21"/>
          <p:cNvSpPr/>
          <p:nvPr/>
        </p:nvSpPr>
        <p:spPr>
          <a:xfrm>
            <a:off x="2843808" y="3240360"/>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a:t>
            </a:r>
            <a:endParaRPr lang="nl-NL" dirty="0"/>
          </a:p>
        </p:txBody>
      </p:sp>
      <p:sp>
        <p:nvSpPr>
          <p:cNvPr id="23" name="Tekstvak 22"/>
          <p:cNvSpPr txBox="1"/>
          <p:nvPr/>
        </p:nvSpPr>
        <p:spPr>
          <a:xfrm>
            <a:off x="107504" y="4434666"/>
            <a:ext cx="1512168" cy="369332"/>
          </a:xfrm>
          <a:prstGeom prst="rect">
            <a:avLst/>
          </a:prstGeom>
          <a:noFill/>
        </p:spPr>
        <p:txBody>
          <a:bodyPr wrap="square" rtlCol="0">
            <a:spAutoFit/>
          </a:bodyPr>
          <a:lstStyle/>
          <a:p>
            <a:pPr algn="ctr"/>
            <a:r>
              <a:rPr lang="nl-NL" dirty="0"/>
              <a:t>Onderzoekers</a:t>
            </a:r>
          </a:p>
        </p:txBody>
      </p:sp>
      <p:sp>
        <p:nvSpPr>
          <p:cNvPr id="24" name="Tekstvak 23"/>
          <p:cNvSpPr txBox="1"/>
          <p:nvPr/>
        </p:nvSpPr>
        <p:spPr>
          <a:xfrm>
            <a:off x="2771800" y="4434666"/>
            <a:ext cx="1728192" cy="369332"/>
          </a:xfrm>
          <a:prstGeom prst="rect">
            <a:avLst/>
          </a:prstGeom>
          <a:noFill/>
        </p:spPr>
        <p:txBody>
          <a:bodyPr wrap="square" rtlCol="0">
            <a:spAutoFit/>
          </a:bodyPr>
          <a:lstStyle/>
          <a:p>
            <a:pPr algn="ctr"/>
            <a:r>
              <a:rPr lang="nl-NL" dirty="0"/>
              <a:t>Ingenieurs</a:t>
            </a:r>
          </a:p>
        </p:txBody>
      </p:sp>
      <p:sp>
        <p:nvSpPr>
          <p:cNvPr id="25" name="Tekstvak 24"/>
          <p:cNvSpPr txBox="1"/>
          <p:nvPr/>
        </p:nvSpPr>
        <p:spPr>
          <a:xfrm>
            <a:off x="5868144" y="195486"/>
            <a:ext cx="1728192" cy="369332"/>
          </a:xfrm>
          <a:prstGeom prst="rect">
            <a:avLst/>
          </a:prstGeom>
          <a:noFill/>
        </p:spPr>
        <p:txBody>
          <a:bodyPr wrap="square" rtlCol="0">
            <a:spAutoFit/>
          </a:bodyPr>
          <a:lstStyle/>
          <a:p>
            <a:pPr algn="ctr"/>
            <a:r>
              <a:rPr lang="en-US" dirty="0" err="1"/>
              <a:t>Techniek</a:t>
            </a:r>
            <a:endParaRPr lang="nl-NL" dirty="0"/>
          </a:p>
        </p:txBody>
      </p:sp>
      <p:sp>
        <p:nvSpPr>
          <p:cNvPr id="26" name="Afgeronde rechthoek 25"/>
          <p:cNvSpPr/>
          <p:nvPr/>
        </p:nvSpPr>
        <p:spPr>
          <a:xfrm>
            <a:off x="5868144" y="648072"/>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Lasser</a:t>
            </a:r>
            <a:endParaRPr lang="nl-NL" dirty="0"/>
          </a:p>
        </p:txBody>
      </p:sp>
      <p:sp>
        <p:nvSpPr>
          <p:cNvPr id="27" name="Afgeronde rechthoek 26"/>
          <p:cNvSpPr/>
          <p:nvPr/>
        </p:nvSpPr>
        <p:spPr>
          <a:xfrm>
            <a:off x="5868144" y="1944216"/>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Machine-</a:t>
            </a:r>
            <a:r>
              <a:rPr lang="en-US" dirty="0" err="1"/>
              <a:t>bankwerker</a:t>
            </a:r>
            <a:endParaRPr lang="nl-NL" dirty="0"/>
          </a:p>
        </p:txBody>
      </p:sp>
      <p:sp>
        <p:nvSpPr>
          <p:cNvPr id="28" name="Afgeronde rechthoek 27"/>
          <p:cNvSpPr/>
          <p:nvPr/>
        </p:nvSpPr>
        <p:spPr>
          <a:xfrm>
            <a:off x="5868144" y="1296144"/>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Machinebouwer</a:t>
            </a:r>
            <a:endParaRPr lang="nl-NL" dirty="0"/>
          </a:p>
        </p:txBody>
      </p:sp>
      <p:sp>
        <p:nvSpPr>
          <p:cNvPr id="29" name="Afgeronde rechthoek 28"/>
          <p:cNvSpPr/>
          <p:nvPr/>
        </p:nvSpPr>
        <p:spPr>
          <a:xfrm>
            <a:off x="5868144" y="2592288"/>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Timmerman/ </a:t>
            </a:r>
            <a:br>
              <a:rPr lang="en-US" dirty="0"/>
            </a:br>
            <a:r>
              <a:rPr lang="en-US" dirty="0"/>
              <a:t>-</a:t>
            </a:r>
            <a:r>
              <a:rPr lang="en-US" dirty="0" err="1"/>
              <a:t>vrouw</a:t>
            </a:r>
            <a:endParaRPr lang="nl-NL" dirty="0"/>
          </a:p>
        </p:txBody>
      </p:sp>
      <p:sp>
        <p:nvSpPr>
          <p:cNvPr id="30" name="Rechthoek 29"/>
          <p:cNvSpPr/>
          <p:nvPr/>
        </p:nvSpPr>
        <p:spPr>
          <a:xfrm>
            <a:off x="7668344" y="1131590"/>
            <a:ext cx="1080120"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Neem</a:t>
            </a:r>
            <a:r>
              <a:rPr lang="en-US" dirty="0"/>
              <a:t> </a:t>
            </a:r>
            <a:r>
              <a:rPr lang="en-US" dirty="0" err="1"/>
              <a:t>een</a:t>
            </a:r>
            <a:r>
              <a:rPr lang="en-US" dirty="0"/>
              <a:t> </a:t>
            </a:r>
            <a:r>
              <a:rPr lang="en-US" dirty="0" err="1"/>
              <a:t>ontwerp</a:t>
            </a:r>
            <a:endParaRPr lang="nl-NL" dirty="0"/>
          </a:p>
        </p:txBody>
      </p:sp>
      <p:sp>
        <p:nvSpPr>
          <p:cNvPr id="31" name="Rechthoek 30"/>
          <p:cNvSpPr/>
          <p:nvPr/>
        </p:nvSpPr>
        <p:spPr>
          <a:xfrm>
            <a:off x="7668344" y="2571750"/>
            <a:ext cx="1080120"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Maken</a:t>
            </a:r>
            <a:endParaRPr lang="nl-NL" dirty="0"/>
          </a:p>
        </p:txBody>
      </p:sp>
      <p:sp>
        <p:nvSpPr>
          <p:cNvPr id="32" name="PIJL-OMLAAG 31"/>
          <p:cNvSpPr/>
          <p:nvPr/>
        </p:nvSpPr>
        <p:spPr>
          <a:xfrm>
            <a:off x="7956376"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3" name="Afgeronde rechthoek 32"/>
          <p:cNvSpPr/>
          <p:nvPr/>
        </p:nvSpPr>
        <p:spPr>
          <a:xfrm>
            <a:off x="5868144" y="3240360"/>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a:t>
            </a:r>
            <a:endParaRPr lang="nl-NL" dirty="0"/>
          </a:p>
        </p:txBody>
      </p:sp>
      <p:sp>
        <p:nvSpPr>
          <p:cNvPr id="34" name="Tekstvak 33"/>
          <p:cNvSpPr txBox="1"/>
          <p:nvPr/>
        </p:nvSpPr>
        <p:spPr>
          <a:xfrm>
            <a:off x="5858677" y="4434666"/>
            <a:ext cx="3096344" cy="369332"/>
          </a:xfrm>
          <a:prstGeom prst="rect">
            <a:avLst/>
          </a:prstGeom>
          <a:noFill/>
        </p:spPr>
        <p:txBody>
          <a:bodyPr wrap="square" rtlCol="0">
            <a:spAutoFit/>
          </a:bodyPr>
          <a:lstStyle/>
          <a:p>
            <a:pPr algn="ctr"/>
            <a:r>
              <a:rPr lang="nl-NL" dirty="0"/>
              <a:t>Technici &amp; ambachtsmensen</a:t>
            </a:r>
          </a:p>
        </p:txBody>
      </p:sp>
      <p:sp>
        <p:nvSpPr>
          <p:cNvPr id="35" name="PIJL-LINKS en -RECHTS 34"/>
          <p:cNvSpPr/>
          <p:nvPr/>
        </p:nvSpPr>
        <p:spPr>
          <a:xfrm>
            <a:off x="1619672" y="4443958"/>
            <a:ext cx="1440160" cy="360040"/>
          </a:xfrm>
          <a:prstGeom prst="lef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36" name="PIJL-LINKS en -RECHTS 35"/>
          <p:cNvSpPr/>
          <p:nvPr/>
        </p:nvSpPr>
        <p:spPr>
          <a:xfrm>
            <a:off x="4211960" y="4443958"/>
            <a:ext cx="1656184" cy="360040"/>
          </a:xfrm>
          <a:prstGeom prst="lef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37" name="Afgeronde rechthoek 36"/>
          <p:cNvSpPr/>
          <p:nvPr/>
        </p:nvSpPr>
        <p:spPr>
          <a:xfrm>
            <a:off x="107504" y="3867894"/>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a:t>
            </a:r>
            <a:endParaRPr lang="nl-NL"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0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20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20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20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2000"/>
                                        <p:tgtEl>
                                          <p:spTgt spid="1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2000"/>
                                        <p:tgtEl>
                                          <p:spTgt spid="1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2000"/>
                                        <p:tgtEl>
                                          <p:spTgt spid="1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2000"/>
                                        <p:tgtEl>
                                          <p:spTgt spid="1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2000"/>
                                        <p:tgtEl>
                                          <p:spTgt spid="22"/>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20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20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2000"/>
                                        <p:tgtEl>
                                          <p:spTgt spid="21"/>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2000"/>
                                        <p:tgtEl>
                                          <p:spTgt spid="24"/>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fade">
                                      <p:cBhvr>
                                        <p:cTn id="59" dur="2000"/>
                                        <p:tgtEl>
                                          <p:spTgt spid="2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2000"/>
                                        <p:tgtEl>
                                          <p:spTgt spid="2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7"/>
                                        </p:tgtEl>
                                        <p:attrNameLst>
                                          <p:attrName>style.visibility</p:attrName>
                                        </p:attrNameLst>
                                      </p:cBhvr>
                                      <p:to>
                                        <p:strVal val="visible"/>
                                      </p:to>
                                    </p:set>
                                    <p:animEffect transition="in" filter="fade">
                                      <p:cBhvr>
                                        <p:cTn id="65" dur="2000"/>
                                        <p:tgtEl>
                                          <p:spTgt spid="27"/>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8"/>
                                        </p:tgtEl>
                                        <p:attrNameLst>
                                          <p:attrName>style.visibility</p:attrName>
                                        </p:attrNameLst>
                                      </p:cBhvr>
                                      <p:to>
                                        <p:strVal val="visible"/>
                                      </p:to>
                                    </p:set>
                                    <p:animEffect transition="in" filter="fade">
                                      <p:cBhvr>
                                        <p:cTn id="68" dur="2000"/>
                                        <p:tgtEl>
                                          <p:spTgt spid="28"/>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9"/>
                                        </p:tgtEl>
                                        <p:attrNameLst>
                                          <p:attrName>style.visibility</p:attrName>
                                        </p:attrNameLst>
                                      </p:cBhvr>
                                      <p:to>
                                        <p:strVal val="visible"/>
                                      </p:to>
                                    </p:set>
                                    <p:animEffect transition="in" filter="fade">
                                      <p:cBhvr>
                                        <p:cTn id="71" dur="2000"/>
                                        <p:tgtEl>
                                          <p:spTgt spid="2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3"/>
                                        </p:tgtEl>
                                        <p:attrNameLst>
                                          <p:attrName>style.visibility</p:attrName>
                                        </p:attrNameLst>
                                      </p:cBhvr>
                                      <p:to>
                                        <p:strVal val="visible"/>
                                      </p:to>
                                    </p:set>
                                    <p:animEffect transition="in" filter="fade">
                                      <p:cBhvr>
                                        <p:cTn id="74" dur="2000"/>
                                        <p:tgtEl>
                                          <p:spTgt spid="33"/>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fade">
                                      <p:cBhvr>
                                        <p:cTn id="79" dur="2000"/>
                                        <p:tgtEl>
                                          <p:spTgt spid="30"/>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fade">
                                      <p:cBhvr>
                                        <p:cTn id="82" dur="2000"/>
                                        <p:tgtEl>
                                          <p:spTgt spid="3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32"/>
                                        </p:tgtEl>
                                        <p:attrNameLst>
                                          <p:attrName>style.visibility</p:attrName>
                                        </p:attrNameLst>
                                      </p:cBhvr>
                                      <p:to>
                                        <p:strVal val="visible"/>
                                      </p:to>
                                    </p:set>
                                    <p:animEffect transition="in" filter="fade">
                                      <p:cBhvr>
                                        <p:cTn id="85" dur="2000"/>
                                        <p:tgtEl>
                                          <p:spTgt spid="32"/>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34"/>
                                        </p:tgtEl>
                                        <p:attrNameLst>
                                          <p:attrName>style.visibility</p:attrName>
                                        </p:attrNameLst>
                                      </p:cBhvr>
                                      <p:to>
                                        <p:strVal val="visible"/>
                                      </p:to>
                                    </p:set>
                                    <p:animEffect transition="in" filter="fade">
                                      <p:cBhvr>
                                        <p:cTn id="90" dur="2000"/>
                                        <p:tgtEl>
                                          <p:spTgt spid="34"/>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35"/>
                                        </p:tgtEl>
                                        <p:attrNameLst>
                                          <p:attrName>style.visibility</p:attrName>
                                        </p:attrNameLst>
                                      </p:cBhvr>
                                      <p:to>
                                        <p:strVal val="visible"/>
                                      </p:to>
                                    </p:set>
                                    <p:animEffect transition="in" filter="fade">
                                      <p:cBhvr>
                                        <p:cTn id="95" dur="2000"/>
                                        <p:tgtEl>
                                          <p:spTgt spid="35"/>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6"/>
                                        </p:tgtEl>
                                        <p:attrNameLst>
                                          <p:attrName>style.visibility</p:attrName>
                                        </p:attrNameLst>
                                      </p:cBhvr>
                                      <p:to>
                                        <p:strVal val="visible"/>
                                      </p:to>
                                    </p:set>
                                    <p:animEffect transition="in" filter="fade">
                                      <p:cBhvr>
                                        <p:cTn id="98" dur="2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2" grpId="0" animBg="1"/>
      <p:bldP spid="13" grpId="0" animBg="1"/>
      <p:bldP spid="14" grpId="0" animBg="1"/>
      <p:bldP spid="15" grpId="0" animBg="1"/>
      <p:bldP spid="16" grpId="0" animBg="1"/>
      <p:bldP spid="18" grpId="0" animBg="1"/>
      <p:bldP spid="19" grpId="0" animBg="1"/>
      <p:bldP spid="20" grpId="0" animBg="1"/>
      <p:bldP spid="21" grpId="0" animBg="1"/>
      <p:bldP spid="22" grpId="0" animBg="1"/>
      <p:bldP spid="23" grpId="0"/>
      <p:bldP spid="24" grpId="0"/>
      <p:bldP spid="25" grpId="0"/>
      <p:bldP spid="26" grpId="0" animBg="1"/>
      <p:bldP spid="27" grpId="0" animBg="1"/>
      <p:bldP spid="28" grpId="0" animBg="1"/>
      <p:bldP spid="29" grpId="0" animBg="1"/>
      <p:bldP spid="30" grpId="0" animBg="1"/>
      <p:bldP spid="31" grpId="0" animBg="1"/>
      <p:bldP spid="32" grpId="0" animBg="1"/>
      <p:bldP spid="33" grpId="0" animBg="1"/>
      <p:bldP spid="34" grpId="0"/>
      <p:bldP spid="35" grpId="0" animBg="1"/>
      <p:bldP spid="36"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Afgeronde rechthoek 3"/>
          <p:cNvSpPr/>
          <p:nvPr/>
        </p:nvSpPr>
        <p:spPr>
          <a:xfrm>
            <a:off x="107504" y="1275606"/>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Natuurkunde</a:t>
            </a:r>
            <a:endParaRPr lang="nl-NL" dirty="0"/>
          </a:p>
        </p:txBody>
      </p:sp>
      <p:sp>
        <p:nvSpPr>
          <p:cNvPr id="5" name="Afgeronde rechthoek 4"/>
          <p:cNvSpPr/>
          <p:nvPr/>
        </p:nvSpPr>
        <p:spPr>
          <a:xfrm>
            <a:off x="107504" y="2571750"/>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Scheikunde</a:t>
            </a:r>
            <a:endParaRPr lang="nl-NL" dirty="0"/>
          </a:p>
        </p:txBody>
      </p:sp>
      <p:sp>
        <p:nvSpPr>
          <p:cNvPr id="6" name="Afgeronde rechthoek 5"/>
          <p:cNvSpPr/>
          <p:nvPr/>
        </p:nvSpPr>
        <p:spPr>
          <a:xfrm>
            <a:off x="107504" y="1923678"/>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Biologie</a:t>
            </a:r>
            <a:endParaRPr lang="nl-NL" dirty="0"/>
          </a:p>
        </p:txBody>
      </p:sp>
      <p:sp>
        <p:nvSpPr>
          <p:cNvPr id="7" name="Afgeronde rechthoek 6"/>
          <p:cNvSpPr/>
          <p:nvPr/>
        </p:nvSpPr>
        <p:spPr>
          <a:xfrm>
            <a:off x="107504" y="627534"/>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Wiskunde</a:t>
            </a:r>
            <a:endParaRPr lang="nl-NL" dirty="0"/>
          </a:p>
        </p:txBody>
      </p:sp>
      <p:sp>
        <p:nvSpPr>
          <p:cNvPr id="8" name="Tekstvak 7"/>
          <p:cNvSpPr txBox="1"/>
          <p:nvPr/>
        </p:nvSpPr>
        <p:spPr>
          <a:xfrm>
            <a:off x="0" y="0"/>
            <a:ext cx="1800200" cy="646331"/>
          </a:xfrm>
          <a:prstGeom prst="rect">
            <a:avLst/>
          </a:prstGeom>
          <a:noFill/>
        </p:spPr>
        <p:txBody>
          <a:bodyPr wrap="square" rtlCol="0">
            <a:spAutoFit/>
          </a:bodyPr>
          <a:lstStyle/>
          <a:p>
            <a:pPr algn="ctr"/>
            <a:r>
              <a:rPr lang="en-US" dirty="0"/>
              <a:t>(</a:t>
            </a:r>
            <a:r>
              <a:rPr lang="en-US" dirty="0" err="1"/>
              <a:t>Zuivere</a:t>
            </a:r>
            <a:r>
              <a:rPr lang="en-US" dirty="0"/>
              <a:t>) </a:t>
            </a:r>
            <a:r>
              <a:rPr lang="en-US" dirty="0" err="1"/>
              <a:t>wetenschap</a:t>
            </a:r>
            <a:endParaRPr lang="nl-NL" dirty="0"/>
          </a:p>
        </p:txBody>
      </p:sp>
      <p:sp>
        <p:nvSpPr>
          <p:cNvPr id="9" name="Tekstvak 8"/>
          <p:cNvSpPr txBox="1"/>
          <p:nvPr/>
        </p:nvSpPr>
        <p:spPr>
          <a:xfrm>
            <a:off x="2843808" y="0"/>
            <a:ext cx="1584176" cy="646331"/>
          </a:xfrm>
          <a:prstGeom prst="rect">
            <a:avLst/>
          </a:prstGeom>
          <a:noFill/>
        </p:spPr>
        <p:txBody>
          <a:bodyPr wrap="square" rtlCol="0">
            <a:spAutoFit/>
          </a:bodyPr>
          <a:lstStyle/>
          <a:p>
            <a:pPr algn="ctr"/>
            <a:r>
              <a:rPr lang="en-US" dirty="0"/>
              <a:t>(</a:t>
            </a:r>
            <a:r>
              <a:rPr lang="en-US" dirty="0" err="1"/>
              <a:t>Toegepaste</a:t>
            </a:r>
            <a:r>
              <a:rPr lang="en-US" dirty="0"/>
              <a:t>) </a:t>
            </a:r>
            <a:r>
              <a:rPr lang="en-US" dirty="0" err="1"/>
              <a:t>wetenschap</a:t>
            </a:r>
            <a:endParaRPr lang="nl-NL" dirty="0"/>
          </a:p>
        </p:txBody>
      </p:sp>
      <p:sp>
        <p:nvSpPr>
          <p:cNvPr id="10" name="Afgeronde rechthoek 9"/>
          <p:cNvSpPr/>
          <p:nvPr/>
        </p:nvSpPr>
        <p:spPr>
          <a:xfrm>
            <a:off x="107504" y="3219822"/>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0" tIns="36000" rIns="0" bIns="36000" rtlCol="0" anchor="ctr"/>
          <a:lstStyle/>
          <a:p>
            <a:pPr algn="ctr"/>
            <a:r>
              <a:rPr lang="en-US" dirty="0" err="1"/>
              <a:t>Sterrenkunde</a:t>
            </a:r>
            <a:endParaRPr lang="nl-NL" dirty="0"/>
          </a:p>
        </p:txBody>
      </p:sp>
      <p:sp>
        <p:nvSpPr>
          <p:cNvPr id="11" name="Rechthoek 10"/>
          <p:cNvSpPr/>
          <p:nvPr/>
        </p:nvSpPr>
        <p:spPr>
          <a:xfrm>
            <a:off x="1547664" y="1131590"/>
            <a:ext cx="1152128"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Vragen</a:t>
            </a:r>
            <a:r>
              <a:rPr lang="en-US" dirty="0"/>
              <a:t> </a:t>
            </a:r>
            <a:r>
              <a:rPr lang="en-US" dirty="0" err="1"/>
              <a:t>stellen</a:t>
            </a:r>
            <a:endParaRPr lang="nl-NL" dirty="0"/>
          </a:p>
        </p:txBody>
      </p:sp>
      <p:sp>
        <p:nvSpPr>
          <p:cNvPr id="12" name="Rechthoek 11"/>
          <p:cNvSpPr/>
          <p:nvPr/>
        </p:nvSpPr>
        <p:spPr>
          <a:xfrm>
            <a:off x="1547664" y="2571750"/>
            <a:ext cx="1152128"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Onderzoek</a:t>
            </a:r>
            <a:r>
              <a:rPr lang="en-US" dirty="0"/>
              <a:t> </a:t>
            </a:r>
            <a:r>
              <a:rPr lang="en-US" dirty="0" err="1"/>
              <a:t>doen</a:t>
            </a:r>
            <a:endParaRPr lang="nl-NL" dirty="0"/>
          </a:p>
        </p:txBody>
      </p:sp>
      <p:sp>
        <p:nvSpPr>
          <p:cNvPr id="13" name="PIJL-OMLAAG 12"/>
          <p:cNvSpPr/>
          <p:nvPr/>
        </p:nvSpPr>
        <p:spPr>
          <a:xfrm>
            <a:off x="1835696"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Afgeronde rechthoek 13"/>
          <p:cNvSpPr/>
          <p:nvPr/>
        </p:nvSpPr>
        <p:spPr>
          <a:xfrm>
            <a:off x="2843808" y="648072"/>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Electrotechniek</a:t>
            </a:r>
            <a:endParaRPr lang="nl-NL" dirty="0"/>
          </a:p>
        </p:txBody>
      </p:sp>
      <p:sp>
        <p:nvSpPr>
          <p:cNvPr id="15" name="Afgeronde rechthoek 14"/>
          <p:cNvSpPr/>
          <p:nvPr/>
        </p:nvSpPr>
        <p:spPr>
          <a:xfrm>
            <a:off x="2843808" y="1944216"/>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Werktuigbouw-kunde</a:t>
            </a:r>
            <a:endParaRPr lang="nl-NL" dirty="0"/>
          </a:p>
        </p:txBody>
      </p:sp>
      <p:sp>
        <p:nvSpPr>
          <p:cNvPr id="16" name="Afgeronde rechthoek 15"/>
          <p:cNvSpPr/>
          <p:nvPr/>
        </p:nvSpPr>
        <p:spPr>
          <a:xfrm>
            <a:off x="2843808" y="1296144"/>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Civiele</a:t>
            </a:r>
            <a:r>
              <a:rPr lang="en-US" dirty="0"/>
              <a:t> </a:t>
            </a:r>
            <a:r>
              <a:rPr lang="en-US" dirty="0" err="1"/>
              <a:t>techniek</a:t>
            </a:r>
            <a:endParaRPr lang="nl-NL" dirty="0"/>
          </a:p>
        </p:txBody>
      </p:sp>
      <p:sp>
        <p:nvSpPr>
          <p:cNvPr id="18" name="Afgeronde rechthoek 17"/>
          <p:cNvSpPr/>
          <p:nvPr/>
        </p:nvSpPr>
        <p:spPr>
          <a:xfrm>
            <a:off x="2843808" y="2592288"/>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Biotechnologie</a:t>
            </a:r>
            <a:endParaRPr lang="nl-NL" dirty="0"/>
          </a:p>
        </p:txBody>
      </p:sp>
      <p:sp>
        <p:nvSpPr>
          <p:cNvPr id="19" name="Rechthoek 18"/>
          <p:cNvSpPr/>
          <p:nvPr/>
        </p:nvSpPr>
        <p:spPr>
          <a:xfrm>
            <a:off x="4499992" y="1131590"/>
            <a:ext cx="1224136"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Problemen</a:t>
            </a:r>
            <a:r>
              <a:rPr lang="en-US" dirty="0"/>
              <a:t> </a:t>
            </a:r>
            <a:r>
              <a:rPr lang="en-US" dirty="0" err="1"/>
              <a:t>definiëren</a:t>
            </a:r>
            <a:endParaRPr lang="nl-NL" dirty="0"/>
          </a:p>
        </p:txBody>
      </p:sp>
      <p:sp>
        <p:nvSpPr>
          <p:cNvPr id="20" name="Rechthoek 19"/>
          <p:cNvSpPr/>
          <p:nvPr/>
        </p:nvSpPr>
        <p:spPr>
          <a:xfrm>
            <a:off x="4499992" y="2571750"/>
            <a:ext cx="1224136"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Oplossingen</a:t>
            </a:r>
            <a:r>
              <a:rPr lang="en-US" dirty="0"/>
              <a:t> </a:t>
            </a:r>
            <a:r>
              <a:rPr lang="en-US" dirty="0" err="1"/>
              <a:t>ontwerpen</a:t>
            </a:r>
            <a:endParaRPr lang="nl-NL" dirty="0"/>
          </a:p>
        </p:txBody>
      </p:sp>
      <p:sp>
        <p:nvSpPr>
          <p:cNvPr id="21" name="PIJL-OMLAAG 20"/>
          <p:cNvSpPr/>
          <p:nvPr/>
        </p:nvSpPr>
        <p:spPr>
          <a:xfrm>
            <a:off x="4860032"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Afgeronde rechthoek 21"/>
          <p:cNvSpPr/>
          <p:nvPr/>
        </p:nvSpPr>
        <p:spPr>
          <a:xfrm>
            <a:off x="2843808" y="3240360"/>
            <a:ext cx="158417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a:t>
            </a:r>
            <a:endParaRPr lang="nl-NL" dirty="0"/>
          </a:p>
        </p:txBody>
      </p:sp>
      <p:sp>
        <p:nvSpPr>
          <p:cNvPr id="23" name="Tekstvak 22"/>
          <p:cNvSpPr txBox="1"/>
          <p:nvPr/>
        </p:nvSpPr>
        <p:spPr>
          <a:xfrm>
            <a:off x="107504" y="4434666"/>
            <a:ext cx="1512168" cy="369332"/>
          </a:xfrm>
          <a:prstGeom prst="rect">
            <a:avLst/>
          </a:prstGeom>
          <a:noFill/>
        </p:spPr>
        <p:txBody>
          <a:bodyPr wrap="square" rtlCol="0">
            <a:spAutoFit/>
          </a:bodyPr>
          <a:lstStyle/>
          <a:p>
            <a:pPr algn="ctr"/>
            <a:r>
              <a:rPr lang="nl-NL" dirty="0"/>
              <a:t>Onderzoekers</a:t>
            </a:r>
          </a:p>
        </p:txBody>
      </p:sp>
      <p:sp>
        <p:nvSpPr>
          <p:cNvPr id="24" name="Tekstvak 23"/>
          <p:cNvSpPr txBox="1"/>
          <p:nvPr/>
        </p:nvSpPr>
        <p:spPr>
          <a:xfrm>
            <a:off x="2771800" y="4434666"/>
            <a:ext cx="1728192" cy="369332"/>
          </a:xfrm>
          <a:prstGeom prst="rect">
            <a:avLst/>
          </a:prstGeom>
          <a:noFill/>
        </p:spPr>
        <p:txBody>
          <a:bodyPr wrap="square" rtlCol="0">
            <a:spAutoFit/>
          </a:bodyPr>
          <a:lstStyle/>
          <a:p>
            <a:pPr algn="ctr"/>
            <a:r>
              <a:rPr lang="nl-NL" dirty="0"/>
              <a:t>Ingenieurs</a:t>
            </a:r>
          </a:p>
        </p:txBody>
      </p:sp>
      <p:sp>
        <p:nvSpPr>
          <p:cNvPr id="25" name="Tekstvak 24"/>
          <p:cNvSpPr txBox="1"/>
          <p:nvPr/>
        </p:nvSpPr>
        <p:spPr>
          <a:xfrm>
            <a:off x="5868144" y="195486"/>
            <a:ext cx="1728192" cy="369332"/>
          </a:xfrm>
          <a:prstGeom prst="rect">
            <a:avLst/>
          </a:prstGeom>
          <a:noFill/>
        </p:spPr>
        <p:txBody>
          <a:bodyPr wrap="square" rtlCol="0">
            <a:spAutoFit/>
          </a:bodyPr>
          <a:lstStyle/>
          <a:p>
            <a:pPr algn="ctr"/>
            <a:r>
              <a:rPr lang="en-US" dirty="0" err="1"/>
              <a:t>Techniek</a:t>
            </a:r>
            <a:endParaRPr lang="nl-NL" dirty="0"/>
          </a:p>
        </p:txBody>
      </p:sp>
      <p:sp>
        <p:nvSpPr>
          <p:cNvPr id="26" name="Afgeronde rechthoek 25"/>
          <p:cNvSpPr/>
          <p:nvPr/>
        </p:nvSpPr>
        <p:spPr>
          <a:xfrm>
            <a:off x="5868144" y="648072"/>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Lasser</a:t>
            </a:r>
            <a:endParaRPr lang="nl-NL" dirty="0"/>
          </a:p>
        </p:txBody>
      </p:sp>
      <p:sp>
        <p:nvSpPr>
          <p:cNvPr id="27" name="Afgeronde rechthoek 26"/>
          <p:cNvSpPr/>
          <p:nvPr/>
        </p:nvSpPr>
        <p:spPr>
          <a:xfrm>
            <a:off x="5868144" y="1944216"/>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Machine-</a:t>
            </a:r>
            <a:r>
              <a:rPr lang="en-US" dirty="0" err="1"/>
              <a:t>bankwerker</a:t>
            </a:r>
            <a:endParaRPr lang="nl-NL" dirty="0"/>
          </a:p>
        </p:txBody>
      </p:sp>
      <p:sp>
        <p:nvSpPr>
          <p:cNvPr id="28" name="Afgeronde rechthoek 27"/>
          <p:cNvSpPr/>
          <p:nvPr/>
        </p:nvSpPr>
        <p:spPr>
          <a:xfrm>
            <a:off x="5868144" y="1296144"/>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Machinebouwer</a:t>
            </a:r>
            <a:endParaRPr lang="nl-NL" dirty="0"/>
          </a:p>
        </p:txBody>
      </p:sp>
      <p:sp>
        <p:nvSpPr>
          <p:cNvPr id="29" name="Afgeronde rechthoek 28"/>
          <p:cNvSpPr/>
          <p:nvPr/>
        </p:nvSpPr>
        <p:spPr>
          <a:xfrm>
            <a:off x="5868144" y="2592288"/>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Timmerman/ </a:t>
            </a:r>
            <a:br>
              <a:rPr lang="en-US" dirty="0"/>
            </a:br>
            <a:r>
              <a:rPr lang="en-US" dirty="0"/>
              <a:t>-</a:t>
            </a:r>
            <a:r>
              <a:rPr lang="en-US" dirty="0" err="1"/>
              <a:t>vrouw</a:t>
            </a:r>
            <a:endParaRPr lang="nl-NL" dirty="0"/>
          </a:p>
        </p:txBody>
      </p:sp>
      <p:sp>
        <p:nvSpPr>
          <p:cNvPr id="30" name="Rechthoek 29"/>
          <p:cNvSpPr/>
          <p:nvPr/>
        </p:nvSpPr>
        <p:spPr>
          <a:xfrm>
            <a:off x="7668344" y="1131590"/>
            <a:ext cx="1080120"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Neem</a:t>
            </a:r>
            <a:r>
              <a:rPr lang="en-US" dirty="0"/>
              <a:t> </a:t>
            </a:r>
            <a:r>
              <a:rPr lang="en-US" dirty="0" err="1"/>
              <a:t>een</a:t>
            </a:r>
            <a:r>
              <a:rPr lang="en-US" dirty="0"/>
              <a:t> </a:t>
            </a:r>
            <a:r>
              <a:rPr lang="en-US" dirty="0" err="1"/>
              <a:t>ontwerp</a:t>
            </a:r>
            <a:endParaRPr lang="nl-NL" dirty="0"/>
          </a:p>
        </p:txBody>
      </p:sp>
      <p:sp>
        <p:nvSpPr>
          <p:cNvPr id="31" name="Rechthoek 30"/>
          <p:cNvSpPr/>
          <p:nvPr/>
        </p:nvSpPr>
        <p:spPr>
          <a:xfrm>
            <a:off x="7668344" y="2571750"/>
            <a:ext cx="1080120"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Maken</a:t>
            </a:r>
            <a:endParaRPr lang="nl-NL" dirty="0"/>
          </a:p>
        </p:txBody>
      </p:sp>
      <p:sp>
        <p:nvSpPr>
          <p:cNvPr id="32" name="PIJL-OMLAAG 31"/>
          <p:cNvSpPr/>
          <p:nvPr/>
        </p:nvSpPr>
        <p:spPr>
          <a:xfrm>
            <a:off x="7956376"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3" name="Afgeronde rechthoek 32"/>
          <p:cNvSpPr/>
          <p:nvPr/>
        </p:nvSpPr>
        <p:spPr>
          <a:xfrm>
            <a:off x="5868144" y="3240360"/>
            <a:ext cx="172819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a:t>
            </a:r>
            <a:endParaRPr lang="nl-NL" dirty="0"/>
          </a:p>
        </p:txBody>
      </p:sp>
      <p:sp>
        <p:nvSpPr>
          <p:cNvPr id="34" name="Tekstvak 33"/>
          <p:cNvSpPr txBox="1"/>
          <p:nvPr/>
        </p:nvSpPr>
        <p:spPr>
          <a:xfrm>
            <a:off x="5858677" y="4434666"/>
            <a:ext cx="3096344" cy="369332"/>
          </a:xfrm>
          <a:prstGeom prst="rect">
            <a:avLst/>
          </a:prstGeom>
          <a:noFill/>
        </p:spPr>
        <p:txBody>
          <a:bodyPr wrap="square" rtlCol="0">
            <a:spAutoFit/>
          </a:bodyPr>
          <a:lstStyle/>
          <a:p>
            <a:pPr algn="ctr"/>
            <a:r>
              <a:rPr lang="nl-NL" dirty="0"/>
              <a:t>Technici &amp; ambachtsmensen</a:t>
            </a:r>
          </a:p>
        </p:txBody>
      </p:sp>
      <p:sp>
        <p:nvSpPr>
          <p:cNvPr id="35" name="PIJL-LINKS en -RECHTS 34"/>
          <p:cNvSpPr/>
          <p:nvPr/>
        </p:nvSpPr>
        <p:spPr>
          <a:xfrm>
            <a:off x="1619672" y="4443958"/>
            <a:ext cx="1440160" cy="360040"/>
          </a:xfrm>
          <a:prstGeom prst="lef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36" name="PIJL-LINKS en -RECHTS 35"/>
          <p:cNvSpPr/>
          <p:nvPr/>
        </p:nvSpPr>
        <p:spPr>
          <a:xfrm>
            <a:off x="4211960" y="4443958"/>
            <a:ext cx="1656184" cy="360040"/>
          </a:xfrm>
          <a:prstGeom prst="lef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37" name="Afgeronde rechthoek 36"/>
          <p:cNvSpPr/>
          <p:nvPr/>
        </p:nvSpPr>
        <p:spPr>
          <a:xfrm>
            <a:off x="107504" y="3867894"/>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a:t>
            </a:r>
            <a:endParaRPr lang="nl-NL" dirty="0"/>
          </a:p>
        </p:txBody>
      </p:sp>
      <p:sp>
        <p:nvSpPr>
          <p:cNvPr id="2" name="Rectangle: Rounded Corners 1">
            <a:extLst>
              <a:ext uri="{FF2B5EF4-FFF2-40B4-BE49-F238E27FC236}">
                <a16:creationId xmlns:a16="http://schemas.microsoft.com/office/drawing/2014/main" id="{69B00DD4-42F5-4F30-B83E-7A96866584BE}"/>
              </a:ext>
            </a:extLst>
          </p:cNvPr>
          <p:cNvSpPr/>
          <p:nvPr/>
        </p:nvSpPr>
        <p:spPr>
          <a:xfrm>
            <a:off x="107504" y="627534"/>
            <a:ext cx="2592288" cy="3816424"/>
          </a:xfrm>
          <a:prstGeom prst="roundRect">
            <a:avLst/>
          </a:prstGeom>
          <a:solidFill>
            <a:srgbClr val="4D7620">
              <a:alpha val="74902"/>
            </a:srgbClr>
          </a:solidFill>
          <a:ln>
            <a:solidFill>
              <a:srgbClr val="4D762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Opleiding meestal:</a:t>
            </a:r>
          </a:p>
          <a:p>
            <a:pPr algn="ctr"/>
            <a:endParaRPr lang="nl-NL" sz="1600" dirty="0"/>
          </a:p>
          <a:p>
            <a:pPr algn="ctr"/>
            <a:r>
              <a:rPr lang="nl-NL" sz="1600" dirty="0"/>
              <a:t>WO </a:t>
            </a:r>
          </a:p>
          <a:p>
            <a:pPr algn="ctr"/>
            <a:r>
              <a:rPr lang="nl-NL" sz="1600" dirty="0"/>
              <a:t>(Wetenschappelijk Onderwijs)</a:t>
            </a:r>
          </a:p>
          <a:p>
            <a:pPr algn="ctr"/>
            <a:r>
              <a:rPr lang="nl-NL" sz="1600" dirty="0"/>
              <a:t>Universiteit</a:t>
            </a:r>
          </a:p>
        </p:txBody>
      </p:sp>
      <p:sp>
        <p:nvSpPr>
          <p:cNvPr id="39" name="Rectangle: Rounded Corners 38">
            <a:extLst>
              <a:ext uri="{FF2B5EF4-FFF2-40B4-BE49-F238E27FC236}">
                <a16:creationId xmlns:a16="http://schemas.microsoft.com/office/drawing/2014/main" id="{F1F943DE-2E30-4CA5-9A6E-61CF47A5FB7C}"/>
              </a:ext>
            </a:extLst>
          </p:cNvPr>
          <p:cNvSpPr/>
          <p:nvPr/>
        </p:nvSpPr>
        <p:spPr>
          <a:xfrm>
            <a:off x="2843808" y="639549"/>
            <a:ext cx="2880320" cy="3816424"/>
          </a:xfrm>
          <a:prstGeom prst="roundRect">
            <a:avLst/>
          </a:prstGeom>
          <a:solidFill>
            <a:srgbClr val="4D7620">
              <a:alpha val="74902"/>
            </a:srgbClr>
          </a:solidFill>
          <a:ln>
            <a:solidFill>
              <a:srgbClr val="4D762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Opleiding meestal:</a:t>
            </a:r>
          </a:p>
          <a:p>
            <a:pPr algn="ctr"/>
            <a:endParaRPr lang="nl-NL" sz="1600" dirty="0"/>
          </a:p>
          <a:p>
            <a:pPr algn="ctr"/>
            <a:r>
              <a:rPr lang="nl-NL" sz="1600" dirty="0"/>
              <a:t>WO </a:t>
            </a:r>
          </a:p>
          <a:p>
            <a:pPr algn="ctr"/>
            <a:r>
              <a:rPr lang="nl-NL" sz="1600" dirty="0"/>
              <a:t>(Wetenschappelijk Onderwijs)</a:t>
            </a:r>
          </a:p>
          <a:p>
            <a:pPr algn="ctr"/>
            <a:r>
              <a:rPr lang="nl-NL" sz="1600" dirty="0"/>
              <a:t>Universiteit</a:t>
            </a:r>
          </a:p>
          <a:p>
            <a:pPr algn="ctr"/>
            <a:endParaRPr lang="nl-NL" sz="1600" dirty="0"/>
          </a:p>
          <a:p>
            <a:pPr algn="ctr"/>
            <a:r>
              <a:rPr lang="nl-NL" sz="1600" dirty="0"/>
              <a:t>Of</a:t>
            </a:r>
          </a:p>
          <a:p>
            <a:pPr algn="ctr"/>
            <a:endParaRPr lang="nl-NL" sz="1600" dirty="0"/>
          </a:p>
          <a:p>
            <a:pPr algn="ctr"/>
            <a:r>
              <a:rPr lang="nl-NL" sz="1600" dirty="0"/>
              <a:t>HBO</a:t>
            </a:r>
          </a:p>
          <a:p>
            <a:pPr algn="ctr"/>
            <a:r>
              <a:rPr lang="nl-NL" sz="1600" dirty="0"/>
              <a:t>(Hoger Beroepsonderwijs)</a:t>
            </a:r>
          </a:p>
          <a:p>
            <a:pPr algn="ctr"/>
            <a:r>
              <a:rPr lang="nl-NL" sz="1600" dirty="0"/>
              <a:t>Hogeschool</a:t>
            </a:r>
          </a:p>
        </p:txBody>
      </p:sp>
      <p:sp>
        <p:nvSpPr>
          <p:cNvPr id="40" name="Rectangle: Rounded Corners 39">
            <a:extLst>
              <a:ext uri="{FF2B5EF4-FFF2-40B4-BE49-F238E27FC236}">
                <a16:creationId xmlns:a16="http://schemas.microsoft.com/office/drawing/2014/main" id="{A25B9F28-8D99-44F5-8171-6340915F705C}"/>
              </a:ext>
            </a:extLst>
          </p:cNvPr>
          <p:cNvSpPr/>
          <p:nvPr/>
        </p:nvSpPr>
        <p:spPr>
          <a:xfrm>
            <a:off x="5858677" y="634664"/>
            <a:ext cx="2880320" cy="3816424"/>
          </a:xfrm>
          <a:prstGeom prst="roundRect">
            <a:avLst/>
          </a:prstGeom>
          <a:solidFill>
            <a:srgbClr val="4D7620">
              <a:alpha val="74902"/>
            </a:srgbClr>
          </a:solidFill>
          <a:ln>
            <a:solidFill>
              <a:srgbClr val="4D7620">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Opleiding meestal:</a:t>
            </a:r>
          </a:p>
          <a:p>
            <a:pPr algn="ctr"/>
            <a:endParaRPr lang="nl-NL" sz="1600" dirty="0"/>
          </a:p>
          <a:p>
            <a:pPr algn="ctr"/>
            <a:r>
              <a:rPr lang="nl-NL" sz="1600" dirty="0"/>
              <a:t>MBO</a:t>
            </a:r>
          </a:p>
          <a:p>
            <a:pPr algn="ctr"/>
            <a:r>
              <a:rPr lang="nl-NL" sz="1600" dirty="0"/>
              <a:t>(Middelbaar Beroepsonderwijs)</a:t>
            </a:r>
          </a:p>
          <a:p>
            <a:pPr algn="ctr"/>
            <a:r>
              <a:rPr lang="nl-NL" sz="1600" dirty="0"/>
              <a:t>School (b.v. ROC)</a:t>
            </a:r>
          </a:p>
          <a:p>
            <a:pPr algn="ctr"/>
            <a:endParaRPr lang="nl-NL" sz="1600" dirty="0"/>
          </a:p>
          <a:p>
            <a:pPr algn="ctr"/>
            <a:r>
              <a:rPr lang="nl-NL" sz="1600" dirty="0"/>
              <a:t>Of</a:t>
            </a:r>
          </a:p>
          <a:p>
            <a:pPr algn="ctr"/>
            <a:endParaRPr lang="nl-NL" sz="1600" dirty="0"/>
          </a:p>
          <a:p>
            <a:pPr algn="ctr"/>
            <a:r>
              <a:rPr lang="nl-NL" sz="1600" dirty="0"/>
              <a:t>VMBO</a:t>
            </a:r>
          </a:p>
          <a:p>
            <a:pPr algn="ctr"/>
            <a:r>
              <a:rPr lang="nl-NL" sz="1600" dirty="0"/>
              <a:t>(Voorbereidend Middelbaar Beroepsonderwijs)</a:t>
            </a:r>
          </a:p>
          <a:p>
            <a:pPr algn="ctr"/>
            <a:r>
              <a:rPr lang="nl-NL" sz="1600" dirty="0"/>
              <a:t>Technische School</a:t>
            </a:r>
          </a:p>
          <a:p>
            <a:pPr algn="ctr"/>
            <a:r>
              <a:rPr lang="nl-NL" dirty="0"/>
              <a:t> </a:t>
            </a:r>
          </a:p>
        </p:txBody>
      </p:sp>
    </p:spTree>
    <p:extLst>
      <p:ext uri="{BB962C8B-B14F-4D97-AF65-F5344CB8AC3E}">
        <p14:creationId xmlns:p14="http://schemas.microsoft.com/office/powerpoint/2010/main" val="4207840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fade">
                                      <p:cBhvr>
                                        <p:cTn id="1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9" grpId="0" animBg="1"/>
      <p:bldP spid="4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inhoud 2"/>
          <p:cNvSpPr>
            <a:spLocks noGrp="1"/>
          </p:cNvSpPr>
          <p:nvPr>
            <p:ph idx="1"/>
          </p:nvPr>
        </p:nvSpPr>
        <p:spPr>
          <a:xfrm>
            <a:off x="3131840" y="123478"/>
            <a:ext cx="3240360" cy="4896544"/>
          </a:xfrm>
        </p:spPr>
        <p:txBody>
          <a:bodyPr>
            <a:normAutofit fontScale="92500" lnSpcReduction="20000"/>
          </a:bodyPr>
          <a:lstStyle/>
          <a:p>
            <a:pPr marL="88900" indent="-88900">
              <a:spcBef>
                <a:spcPts val="0"/>
              </a:spcBef>
              <a:buNone/>
            </a:pPr>
            <a:r>
              <a:rPr lang="en-US" sz="1900" b="1" dirty="0" err="1"/>
              <a:t>Vervolg</a:t>
            </a:r>
            <a:endParaRPr lang="en-US" sz="2200" b="1" dirty="0"/>
          </a:p>
          <a:p>
            <a:pPr marL="88900" indent="-88900">
              <a:spcBef>
                <a:spcPts val="0"/>
              </a:spcBef>
            </a:pPr>
            <a:r>
              <a:rPr lang="nl-NL" sz="1400" dirty="0"/>
              <a:t>Milieu-inspecteur</a:t>
            </a:r>
          </a:p>
          <a:p>
            <a:pPr marL="88900" indent="-88900">
              <a:spcBef>
                <a:spcPts val="0"/>
              </a:spcBef>
            </a:pPr>
            <a:r>
              <a:rPr lang="nl-NL" sz="1400" dirty="0"/>
              <a:t>Milieuadviseur</a:t>
            </a:r>
          </a:p>
          <a:p>
            <a:pPr marL="88900" indent="-88900">
              <a:spcBef>
                <a:spcPts val="0"/>
              </a:spcBef>
            </a:pPr>
            <a:r>
              <a:rPr lang="en-US" sz="1400" dirty="0" err="1"/>
              <a:t>Natuurkundig</a:t>
            </a:r>
            <a:r>
              <a:rPr lang="en-US" sz="1400" dirty="0"/>
              <a:t> </a:t>
            </a:r>
            <a:r>
              <a:rPr lang="en-US" sz="1400" dirty="0" err="1"/>
              <a:t>onderzoeker</a:t>
            </a:r>
            <a:endParaRPr lang="en-US" sz="1400" dirty="0"/>
          </a:p>
          <a:p>
            <a:pPr marL="88900" indent="-88900">
              <a:spcBef>
                <a:spcPts val="0"/>
              </a:spcBef>
            </a:pPr>
            <a:r>
              <a:rPr lang="en-US" sz="1400" dirty="0" err="1"/>
              <a:t>Onderzoeker</a:t>
            </a:r>
            <a:r>
              <a:rPr lang="en-US" sz="1400" dirty="0"/>
              <a:t> </a:t>
            </a:r>
            <a:r>
              <a:rPr lang="en-US" sz="1400" dirty="0" err="1"/>
              <a:t>bij</a:t>
            </a:r>
            <a:r>
              <a:rPr lang="en-US" sz="1400" dirty="0"/>
              <a:t> TNO, FOM, SRON</a:t>
            </a:r>
          </a:p>
          <a:p>
            <a:pPr marL="88900" indent="-88900">
              <a:spcBef>
                <a:spcPts val="0"/>
              </a:spcBef>
            </a:pPr>
            <a:r>
              <a:rPr lang="en-US" sz="1400" dirty="0" err="1"/>
              <a:t>Ontwikkelaar</a:t>
            </a:r>
            <a:r>
              <a:rPr lang="en-US" sz="1400" dirty="0"/>
              <a:t> </a:t>
            </a:r>
            <a:r>
              <a:rPr lang="en-US" sz="1400" dirty="0" err="1"/>
              <a:t>bij</a:t>
            </a:r>
            <a:r>
              <a:rPr lang="en-US" sz="1400" dirty="0"/>
              <a:t> Shell, Philips, NXP, </a:t>
            </a:r>
            <a:r>
              <a:rPr lang="en-US" sz="1400" dirty="0" err="1"/>
              <a:t>Oc</a:t>
            </a:r>
            <a:r>
              <a:rPr lang="nl-NL" sz="1400" dirty="0"/>
              <a:t>é</a:t>
            </a:r>
            <a:r>
              <a:rPr lang="en-US" sz="1400" dirty="0"/>
              <a:t>, Thales</a:t>
            </a:r>
          </a:p>
          <a:p>
            <a:pPr marL="88900" indent="-88900">
              <a:spcBef>
                <a:spcPts val="0"/>
              </a:spcBef>
            </a:pPr>
            <a:r>
              <a:rPr lang="en-US" sz="1400" dirty="0" err="1"/>
              <a:t>Ontwikkelaar</a:t>
            </a:r>
            <a:r>
              <a:rPr lang="en-US" sz="1400" dirty="0"/>
              <a:t> van </a:t>
            </a:r>
            <a:r>
              <a:rPr lang="en-US" sz="1400" dirty="0" err="1"/>
              <a:t>ziekenhuisapparatuur</a:t>
            </a:r>
            <a:endParaRPr lang="en-US" sz="1400" dirty="0"/>
          </a:p>
          <a:p>
            <a:pPr marL="88900" indent="-88900">
              <a:spcBef>
                <a:spcPts val="0"/>
              </a:spcBef>
            </a:pPr>
            <a:r>
              <a:rPr lang="nl-NL" sz="1400" dirty="0"/>
              <a:t>Productontwikkelaar</a:t>
            </a:r>
            <a:endParaRPr lang="en-US" sz="1400" dirty="0"/>
          </a:p>
          <a:p>
            <a:pPr marL="88900" indent="-88900">
              <a:spcBef>
                <a:spcPts val="0"/>
              </a:spcBef>
            </a:pPr>
            <a:r>
              <a:rPr lang="en-US" sz="1400" dirty="0"/>
              <a:t>Software </a:t>
            </a:r>
            <a:r>
              <a:rPr lang="en-US" sz="1400" dirty="0" err="1"/>
              <a:t>ontwikkelaar</a:t>
            </a:r>
            <a:endParaRPr lang="en-US" sz="1400" dirty="0"/>
          </a:p>
          <a:p>
            <a:pPr marL="88900" indent="-88900">
              <a:spcBef>
                <a:spcPts val="0"/>
              </a:spcBef>
            </a:pPr>
            <a:r>
              <a:rPr lang="en-US" sz="1400"/>
              <a:t>Sterrenkundige</a:t>
            </a:r>
            <a:endParaRPr lang="en-US" sz="1400" dirty="0"/>
          </a:p>
          <a:p>
            <a:pPr marL="88900" indent="-88900">
              <a:spcBef>
                <a:spcPts val="0"/>
              </a:spcBef>
            </a:pPr>
            <a:r>
              <a:rPr lang="en-US" sz="1400" dirty="0" err="1"/>
              <a:t>Systeemontwikkelaar</a:t>
            </a:r>
            <a:endParaRPr lang="en-US" sz="1400" dirty="0"/>
          </a:p>
          <a:p>
            <a:pPr marL="88900" indent="-88900">
              <a:spcBef>
                <a:spcPts val="0"/>
              </a:spcBef>
            </a:pPr>
            <a:r>
              <a:rPr lang="en-US" sz="1400" dirty="0" err="1"/>
              <a:t>Werktuigbouwer</a:t>
            </a:r>
            <a:endParaRPr lang="nl-NL" sz="1400" dirty="0"/>
          </a:p>
          <a:p>
            <a:pPr marL="88900" indent="-88900">
              <a:spcBef>
                <a:spcPts val="0"/>
              </a:spcBef>
            </a:pPr>
            <a:r>
              <a:rPr lang="nl-NL" sz="1400" dirty="0"/>
              <a:t>Wetenschappelijk journalist</a:t>
            </a:r>
          </a:p>
          <a:p>
            <a:pPr marL="88900" indent="-88900">
              <a:spcBef>
                <a:spcPts val="0"/>
              </a:spcBef>
            </a:pPr>
            <a:endParaRPr lang="en-US" sz="1400" dirty="0"/>
          </a:p>
          <a:p>
            <a:pPr marL="0" indent="0">
              <a:spcBef>
                <a:spcPts val="0"/>
              </a:spcBef>
              <a:buNone/>
            </a:pPr>
            <a:r>
              <a:rPr lang="en-US" sz="1900" b="1" dirty="0" err="1"/>
              <a:t>Beroepen</a:t>
            </a:r>
            <a:r>
              <a:rPr lang="en-US" sz="1900" b="1" dirty="0"/>
              <a:t> </a:t>
            </a:r>
            <a:r>
              <a:rPr lang="en-US" sz="1900" b="1" dirty="0" err="1"/>
              <a:t>waar</a:t>
            </a:r>
            <a:r>
              <a:rPr lang="en-US" sz="1900" b="1" dirty="0"/>
              <a:t> </a:t>
            </a:r>
            <a:r>
              <a:rPr lang="en-US" sz="1900" b="1" dirty="0" err="1"/>
              <a:t>natuurkunde</a:t>
            </a:r>
            <a:r>
              <a:rPr lang="en-US" sz="1900" b="1" dirty="0"/>
              <a:t> </a:t>
            </a:r>
            <a:r>
              <a:rPr lang="en-US" sz="1900" b="1" dirty="0" err="1"/>
              <a:t>belangrijk</a:t>
            </a:r>
            <a:r>
              <a:rPr lang="en-US" sz="1900" b="1" dirty="0"/>
              <a:t> is</a:t>
            </a:r>
          </a:p>
          <a:p>
            <a:pPr marL="88900" indent="-88900">
              <a:spcBef>
                <a:spcPts val="0"/>
              </a:spcBef>
            </a:pPr>
            <a:r>
              <a:rPr lang="en-US" sz="1400" dirty="0" err="1"/>
              <a:t>Kraanmachinist</a:t>
            </a:r>
            <a:endParaRPr lang="en-US" sz="1400" dirty="0"/>
          </a:p>
          <a:p>
            <a:pPr marL="88900" indent="-88900">
              <a:spcBef>
                <a:spcPts val="0"/>
              </a:spcBef>
            </a:pPr>
            <a:r>
              <a:rPr lang="en-US" sz="1400" dirty="0" err="1"/>
              <a:t>Steigerbouwer</a:t>
            </a:r>
            <a:endParaRPr lang="en-US" sz="1400" dirty="0"/>
          </a:p>
          <a:p>
            <a:pPr marL="88900" indent="-88900">
              <a:spcBef>
                <a:spcPts val="0"/>
              </a:spcBef>
            </a:pPr>
            <a:r>
              <a:rPr lang="en-US" sz="1400" dirty="0" err="1"/>
              <a:t>Kapitein</a:t>
            </a:r>
            <a:endParaRPr lang="en-US" sz="1400" dirty="0"/>
          </a:p>
          <a:p>
            <a:pPr marL="88900" indent="-88900">
              <a:spcBef>
                <a:spcPts val="0"/>
              </a:spcBef>
            </a:pPr>
            <a:r>
              <a:rPr lang="en-US" sz="1400" dirty="0" err="1"/>
              <a:t>Stuurman</a:t>
            </a:r>
            <a:r>
              <a:rPr lang="en-US" sz="1400" dirty="0"/>
              <a:t>/</a:t>
            </a:r>
            <a:r>
              <a:rPr lang="en-US" sz="1400" dirty="0" err="1"/>
              <a:t>vrouw</a:t>
            </a:r>
            <a:endParaRPr lang="en-US" sz="1400" dirty="0"/>
          </a:p>
          <a:p>
            <a:pPr marL="88900" indent="-88900">
              <a:spcBef>
                <a:spcPts val="0"/>
              </a:spcBef>
            </a:pPr>
            <a:r>
              <a:rPr lang="en-US" sz="1400" dirty="0" err="1"/>
              <a:t>Constructeur</a:t>
            </a:r>
            <a:endParaRPr lang="en-US" sz="1400" dirty="0"/>
          </a:p>
          <a:p>
            <a:pPr marL="88900" indent="-88900">
              <a:spcBef>
                <a:spcPts val="0"/>
              </a:spcBef>
            </a:pPr>
            <a:r>
              <a:rPr lang="en-US" sz="1400" dirty="0" err="1"/>
              <a:t>Vrachtwagenchauffeur</a:t>
            </a:r>
            <a:endParaRPr lang="en-US" sz="1400" dirty="0"/>
          </a:p>
          <a:p>
            <a:pPr marL="88900" indent="-88900">
              <a:spcBef>
                <a:spcPts val="0"/>
              </a:spcBef>
            </a:pPr>
            <a:r>
              <a:rPr lang="en-US" sz="1400" dirty="0" err="1"/>
              <a:t>Stuwadoor</a:t>
            </a:r>
            <a:endParaRPr lang="en-US" sz="1400" dirty="0"/>
          </a:p>
          <a:p>
            <a:pPr marL="88900" indent="-88900">
              <a:spcBef>
                <a:spcPts val="0"/>
              </a:spcBef>
            </a:pPr>
            <a:r>
              <a:rPr lang="en-US" sz="1400" dirty="0" err="1"/>
              <a:t>Brandweerman</a:t>
            </a:r>
            <a:r>
              <a:rPr lang="en-US" sz="1400" dirty="0"/>
              <a:t>/</a:t>
            </a:r>
            <a:r>
              <a:rPr lang="en-US" sz="1400" dirty="0" err="1"/>
              <a:t>vrouw</a:t>
            </a:r>
            <a:endParaRPr lang="en-US" sz="1400" dirty="0"/>
          </a:p>
          <a:p>
            <a:pPr marL="88900" indent="-88900">
              <a:spcBef>
                <a:spcPts val="0"/>
              </a:spcBef>
            </a:pPr>
            <a:r>
              <a:rPr lang="en-US" sz="1400" dirty="0" err="1"/>
              <a:t>Heftruckbestuurder</a:t>
            </a:r>
            <a:endParaRPr lang="en-US" sz="1400" dirty="0"/>
          </a:p>
          <a:p>
            <a:pPr marL="88900" indent="-88900">
              <a:spcBef>
                <a:spcPts val="0"/>
              </a:spcBef>
            </a:pPr>
            <a:r>
              <a:rPr lang="en-US" sz="1400" dirty="0" err="1"/>
              <a:t>Loods</a:t>
            </a:r>
            <a:endParaRPr lang="en-US" sz="1800" dirty="0"/>
          </a:p>
        </p:txBody>
      </p:sp>
      <p:sp>
        <p:nvSpPr>
          <p:cNvPr id="4" name="Tijdelijke aanduiding voor inhoud 2"/>
          <p:cNvSpPr txBox="1">
            <a:spLocks/>
          </p:cNvSpPr>
          <p:nvPr/>
        </p:nvSpPr>
        <p:spPr>
          <a:xfrm>
            <a:off x="3347864" y="195486"/>
            <a:ext cx="2674640" cy="4824536"/>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nl-NL" sz="3200" b="0" i="0" u="none" strike="noStrike" kern="1200" cap="none" spc="0" normalizeH="0" baseline="0" noProof="0">
              <a:ln>
                <a:noFill/>
              </a:ln>
              <a:solidFill>
                <a:schemeClr val="tx1"/>
              </a:solidFill>
              <a:effectLst/>
              <a:uLnTx/>
              <a:uFillTx/>
              <a:latin typeface="+mn-lt"/>
              <a:ea typeface="+mn-ea"/>
              <a:cs typeface="+mn-cs"/>
            </a:endParaRPr>
          </a:p>
        </p:txBody>
      </p:sp>
      <p:sp>
        <p:nvSpPr>
          <p:cNvPr id="5" name="Tijdelijke aanduiding voor inhoud 2"/>
          <p:cNvSpPr txBox="1">
            <a:spLocks/>
          </p:cNvSpPr>
          <p:nvPr/>
        </p:nvSpPr>
        <p:spPr>
          <a:xfrm>
            <a:off x="3419872" y="195486"/>
            <a:ext cx="2674640" cy="4824536"/>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nl-NL" sz="3200" b="0" i="0" u="none" strike="noStrike" kern="1200" cap="none" spc="0" normalizeH="0" baseline="0" noProof="0">
              <a:ln>
                <a:noFill/>
              </a:ln>
              <a:solidFill>
                <a:schemeClr val="tx1"/>
              </a:solidFill>
              <a:effectLst/>
              <a:uLnTx/>
              <a:uFillTx/>
              <a:latin typeface="+mn-lt"/>
              <a:ea typeface="+mn-ea"/>
              <a:cs typeface="+mn-cs"/>
            </a:endParaRPr>
          </a:p>
        </p:txBody>
      </p:sp>
      <p:sp>
        <p:nvSpPr>
          <p:cNvPr id="6" name="Tijdelijke aanduiding voor inhoud 2"/>
          <p:cNvSpPr txBox="1">
            <a:spLocks/>
          </p:cNvSpPr>
          <p:nvPr/>
        </p:nvSpPr>
        <p:spPr>
          <a:xfrm>
            <a:off x="107504" y="123478"/>
            <a:ext cx="2890664" cy="4824536"/>
          </a:xfrm>
          <a:prstGeom prst="rect">
            <a:avLst/>
          </a:prstGeom>
        </p:spPr>
        <p:txBody>
          <a:bodyPr vert="horz" lIns="91440" tIns="45720" rIns="91440" bIns="45720" rtlCol="0">
            <a:normAutofit fontScale="70000" lnSpcReduction="20000"/>
          </a:bodyPr>
          <a:lstStyle/>
          <a:p>
            <a:pPr marR="0" lvl="0" algn="l" defTabSz="914400" rtl="0" eaLnBrk="1" fontAlgn="auto" latinLnBrk="0" hangingPunct="1">
              <a:lnSpc>
                <a:spcPct val="100000"/>
              </a:lnSpc>
              <a:spcBef>
                <a:spcPct val="20000"/>
              </a:spcBef>
              <a:spcAft>
                <a:spcPts val="0"/>
              </a:spcAft>
              <a:buClrTx/>
              <a:buSzTx/>
              <a:tabLst/>
              <a:defRPr/>
            </a:pPr>
            <a:r>
              <a:rPr lang="en-US" sz="2600" b="1" dirty="0" err="1"/>
              <a:t>Beroepen</a:t>
            </a:r>
            <a:r>
              <a:rPr lang="en-US" sz="2600" b="1" dirty="0"/>
              <a:t> </a:t>
            </a:r>
            <a:r>
              <a:rPr lang="en-US" sz="2600" b="1" dirty="0" err="1"/>
              <a:t>waar</a:t>
            </a:r>
            <a:r>
              <a:rPr lang="en-US" sz="2600" b="1" dirty="0"/>
              <a:t> </a:t>
            </a:r>
            <a:r>
              <a:rPr lang="en-US" sz="2600" b="1" dirty="0" err="1"/>
              <a:t>een</a:t>
            </a:r>
            <a:r>
              <a:rPr lang="en-US" sz="2600" b="1" dirty="0"/>
              <a:t> </a:t>
            </a:r>
            <a:r>
              <a:rPr lang="en-US" sz="2600" b="1" dirty="0" err="1"/>
              <a:t>natuurkundige</a:t>
            </a:r>
            <a:r>
              <a:rPr lang="en-US" sz="2600" b="1" dirty="0"/>
              <a:t> heel </a:t>
            </a:r>
            <a:r>
              <a:rPr lang="en-US" sz="2600" b="1" dirty="0" err="1"/>
              <a:t>gewild</a:t>
            </a:r>
            <a:r>
              <a:rPr lang="en-US" sz="2600" b="1" dirty="0"/>
              <a:t> is </a:t>
            </a:r>
            <a:r>
              <a:rPr lang="en-US" sz="2600" b="1" dirty="0" err="1"/>
              <a:t>om</a:t>
            </a:r>
            <a:r>
              <a:rPr lang="en-US" sz="2600" b="1" dirty="0"/>
              <a:t> </a:t>
            </a:r>
            <a:r>
              <a:rPr lang="en-US" sz="2600" b="1" dirty="0" err="1"/>
              <a:t>wat</a:t>
            </a:r>
            <a:r>
              <a:rPr lang="en-US" sz="2600" b="1" dirty="0"/>
              <a:t> </a:t>
            </a:r>
            <a:r>
              <a:rPr lang="en-US" sz="2600" b="1" dirty="0" err="1"/>
              <a:t>ze</a:t>
            </a:r>
            <a:r>
              <a:rPr lang="en-US" sz="2600" b="1" dirty="0"/>
              <a:t> </a:t>
            </a:r>
            <a:r>
              <a:rPr lang="en-US" sz="2600" b="1" dirty="0" err="1"/>
              <a:t>weten</a:t>
            </a:r>
            <a:r>
              <a:rPr lang="en-US" sz="2600" b="1" dirty="0"/>
              <a:t> of hoe </a:t>
            </a:r>
            <a:r>
              <a:rPr lang="en-US" sz="2600" b="1" dirty="0" err="1"/>
              <a:t>ze</a:t>
            </a:r>
            <a:r>
              <a:rPr lang="en-US" sz="2600" b="1" dirty="0"/>
              <a:t> </a:t>
            </a:r>
            <a:r>
              <a:rPr lang="en-US" sz="2600" b="1" dirty="0" err="1"/>
              <a:t>denken</a:t>
            </a:r>
            <a:endParaRPr lang="en-US" sz="2600" b="1" dirty="0"/>
          </a:p>
          <a:p>
            <a:pPr>
              <a:buFont typeface="Arial" pitchFamily="34" charset="0"/>
              <a:buChar char="•"/>
            </a:pPr>
            <a:r>
              <a:rPr lang="en-US" dirty="0" err="1"/>
              <a:t>Adviseur</a:t>
            </a:r>
            <a:r>
              <a:rPr lang="en-US" dirty="0"/>
              <a:t> </a:t>
            </a:r>
            <a:r>
              <a:rPr lang="en-US" dirty="0" err="1"/>
              <a:t>bij</a:t>
            </a:r>
            <a:r>
              <a:rPr lang="en-US" dirty="0"/>
              <a:t> </a:t>
            </a:r>
            <a:r>
              <a:rPr lang="en-US" dirty="0" err="1"/>
              <a:t>een</a:t>
            </a:r>
            <a:r>
              <a:rPr lang="en-US" dirty="0"/>
              <a:t> </a:t>
            </a:r>
            <a:r>
              <a:rPr lang="en-US" dirty="0" err="1"/>
              <a:t>ingenieursbureau</a:t>
            </a:r>
            <a:endParaRPr lang="nl-NL" dirty="0"/>
          </a:p>
          <a:p>
            <a:pPr>
              <a:buFont typeface="Arial" pitchFamily="34" charset="0"/>
              <a:buChar char="•"/>
            </a:pPr>
            <a:r>
              <a:rPr lang="nl-NL" dirty="0"/>
              <a:t>Bacterioloog</a:t>
            </a:r>
          </a:p>
          <a:p>
            <a:pPr>
              <a:buFont typeface="Arial" pitchFamily="34" charset="0"/>
              <a:buChar char="•"/>
            </a:pPr>
            <a:r>
              <a:rPr lang="nl-NL" dirty="0"/>
              <a:t>Belastingconsulent</a:t>
            </a:r>
          </a:p>
          <a:p>
            <a:pPr>
              <a:buFont typeface="Arial" pitchFamily="34" charset="0"/>
              <a:buChar char="•"/>
            </a:pPr>
            <a:r>
              <a:rPr lang="en-US" dirty="0" err="1"/>
              <a:t>Beleidsmedewerker</a:t>
            </a:r>
            <a:endParaRPr lang="nl-NL" dirty="0"/>
          </a:p>
          <a:p>
            <a:pPr>
              <a:buFont typeface="Arial" pitchFamily="34" charset="0"/>
              <a:buChar char="•"/>
            </a:pPr>
            <a:r>
              <a:rPr lang="nl-NL" dirty="0"/>
              <a:t>Bioloog</a:t>
            </a:r>
          </a:p>
          <a:p>
            <a:pPr>
              <a:buFont typeface="Arial" pitchFamily="34" charset="0"/>
              <a:buChar char="•"/>
            </a:pPr>
            <a:r>
              <a:rPr lang="nl-NL" dirty="0"/>
              <a:t>Biotechnoloog</a:t>
            </a:r>
          </a:p>
          <a:p>
            <a:pPr>
              <a:buFont typeface="Arial" pitchFamily="34" charset="0"/>
              <a:buChar char="•"/>
            </a:pPr>
            <a:r>
              <a:rPr lang="en-US" dirty="0" err="1"/>
              <a:t>Bouwfysicus</a:t>
            </a:r>
            <a:endParaRPr lang="nl-NL" dirty="0"/>
          </a:p>
          <a:p>
            <a:pPr>
              <a:buFont typeface="Arial" pitchFamily="34" charset="0"/>
              <a:buChar char="•"/>
            </a:pPr>
            <a:r>
              <a:rPr lang="nl-NL" dirty="0"/>
              <a:t>Chemicus</a:t>
            </a:r>
          </a:p>
          <a:p>
            <a:pPr>
              <a:buFont typeface="Arial" pitchFamily="34" charset="0"/>
              <a:buChar char="•"/>
            </a:pPr>
            <a:r>
              <a:rPr lang="nl-NL" dirty="0"/>
              <a:t>Civiel ingenieur</a:t>
            </a:r>
          </a:p>
          <a:p>
            <a:pPr>
              <a:buFont typeface="Arial" pitchFamily="34" charset="0"/>
              <a:buChar char="•"/>
            </a:pPr>
            <a:r>
              <a:rPr lang="en-US" dirty="0" err="1"/>
              <a:t>Dataanalist</a:t>
            </a:r>
            <a:endParaRPr lang="nl-NL" dirty="0"/>
          </a:p>
          <a:p>
            <a:pPr>
              <a:buFont typeface="Arial" pitchFamily="34" charset="0"/>
              <a:buChar char="•"/>
            </a:pPr>
            <a:r>
              <a:rPr lang="en-US" dirty="0" err="1"/>
              <a:t>Deeltjesfysicus</a:t>
            </a:r>
            <a:endParaRPr lang="nl-NL" dirty="0"/>
          </a:p>
          <a:p>
            <a:pPr>
              <a:buFont typeface="Arial" pitchFamily="34" charset="0"/>
              <a:buChar char="•"/>
            </a:pPr>
            <a:r>
              <a:rPr lang="en-US" dirty="0"/>
              <a:t>Docent </a:t>
            </a:r>
            <a:r>
              <a:rPr lang="en-US" dirty="0" err="1"/>
              <a:t>natuurkunde</a:t>
            </a:r>
            <a:endParaRPr lang="en-US" dirty="0"/>
          </a:p>
          <a:p>
            <a:pPr>
              <a:buFont typeface="Arial" pitchFamily="34" charset="0"/>
              <a:buChar char="•"/>
            </a:pPr>
            <a:r>
              <a:rPr lang="en-US" dirty="0" err="1"/>
              <a:t>Electrotechnicus</a:t>
            </a:r>
            <a:endParaRPr lang="en-US" dirty="0"/>
          </a:p>
          <a:p>
            <a:pPr>
              <a:buFont typeface="Arial" pitchFamily="34" charset="0"/>
              <a:buChar char="•"/>
            </a:pPr>
            <a:r>
              <a:rPr lang="en-US" dirty="0" err="1"/>
              <a:t>Ethisch</a:t>
            </a:r>
            <a:r>
              <a:rPr lang="en-US" dirty="0"/>
              <a:t> hacker</a:t>
            </a:r>
            <a:endParaRPr lang="nl-NL" dirty="0"/>
          </a:p>
          <a:p>
            <a:pPr>
              <a:buFont typeface="Arial" pitchFamily="34" charset="0"/>
              <a:buChar char="•"/>
            </a:pPr>
            <a:r>
              <a:rPr lang="nl-NL" dirty="0"/>
              <a:t>Klinisch onderzoeker</a:t>
            </a:r>
          </a:p>
          <a:p>
            <a:pPr>
              <a:buFont typeface="Arial" pitchFamily="34" charset="0"/>
              <a:buChar char="•"/>
            </a:pPr>
            <a:r>
              <a:rPr lang="nl-NL" dirty="0"/>
              <a:t>Epidemioloog</a:t>
            </a:r>
          </a:p>
          <a:p>
            <a:pPr>
              <a:buFont typeface="Arial" pitchFamily="34" charset="0"/>
              <a:buChar char="•"/>
            </a:pPr>
            <a:r>
              <a:rPr lang="nl-NL" dirty="0"/>
              <a:t>Geograaf</a:t>
            </a:r>
          </a:p>
          <a:p>
            <a:pPr>
              <a:buFont typeface="Arial" pitchFamily="34" charset="0"/>
              <a:buChar char="•"/>
            </a:pPr>
            <a:r>
              <a:rPr lang="nl-NL" dirty="0"/>
              <a:t>Geoloog</a:t>
            </a:r>
          </a:p>
          <a:p>
            <a:pPr>
              <a:buFont typeface="Arial" pitchFamily="34" charset="0"/>
              <a:buChar char="•"/>
            </a:pPr>
            <a:r>
              <a:rPr lang="nl-NL" dirty="0"/>
              <a:t>Geofysicus</a:t>
            </a:r>
          </a:p>
          <a:p>
            <a:pPr>
              <a:buFont typeface="Arial" pitchFamily="34" charset="0"/>
              <a:buChar char="•"/>
            </a:pPr>
            <a:r>
              <a:rPr lang="en-US" dirty="0" err="1"/>
              <a:t>Klimatoloog</a:t>
            </a:r>
            <a:endParaRPr lang="nl-NL" dirty="0"/>
          </a:p>
          <a:p>
            <a:pPr>
              <a:buFont typeface="Arial" pitchFamily="34" charset="0"/>
              <a:buChar char="•"/>
            </a:pPr>
            <a:r>
              <a:rPr lang="en-US" dirty="0" err="1"/>
              <a:t>Machinebouwer</a:t>
            </a:r>
            <a:endParaRPr lang="nl-NL" dirty="0"/>
          </a:p>
          <a:p>
            <a:pPr>
              <a:buFont typeface="Arial" pitchFamily="34" charset="0"/>
              <a:buChar char="•"/>
            </a:pPr>
            <a:r>
              <a:rPr lang="nl-NL" dirty="0"/>
              <a:t>Metallurg</a:t>
            </a:r>
          </a:p>
          <a:p>
            <a:pPr>
              <a:buFont typeface="Arial" pitchFamily="34" charset="0"/>
              <a:buChar char="•"/>
            </a:pPr>
            <a:r>
              <a:rPr lang="en-US" dirty="0" err="1"/>
              <a:t>Meteoroloog</a:t>
            </a:r>
            <a:endParaRPr lang="nl-NL" dirty="0"/>
          </a:p>
        </p:txBody>
      </p:sp>
      <p:sp>
        <p:nvSpPr>
          <p:cNvPr id="7" name="Tijdelijke aanduiding voor inhoud 2"/>
          <p:cNvSpPr txBox="1">
            <a:spLocks/>
          </p:cNvSpPr>
          <p:nvPr/>
        </p:nvSpPr>
        <p:spPr>
          <a:xfrm>
            <a:off x="6372200" y="123478"/>
            <a:ext cx="2736304" cy="4896544"/>
          </a:xfrm>
          <a:prstGeom prst="rect">
            <a:avLst/>
          </a:prstGeom>
        </p:spPr>
        <p:txBody>
          <a:bodyPr vert="horz" lIns="91440" tIns="45720" rIns="91440" bIns="45720" rtlCol="0">
            <a:normAutofit fontScale="92500" lnSpcReduction="20000"/>
          </a:bodyPr>
          <a:lstStyle/>
          <a:p>
            <a:pPr marR="0" lvl="0" algn="l" defTabSz="914400" rtl="0" eaLnBrk="1" fontAlgn="auto" latinLnBrk="0" hangingPunct="1">
              <a:lnSpc>
                <a:spcPct val="100000"/>
              </a:lnSpc>
              <a:spcAft>
                <a:spcPts val="0"/>
              </a:spcAft>
              <a:buClrTx/>
              <a:buSzTx/>
              <a:tabLst>
                <a:tab pos="0" algn="l"/>
              </a:tabLst>
              <a:defRPr/>
            </a:pPr>
            <a:r>
              <a:rPr kumimoji="0" lang="en-US" sz="1900" b="1" i="0" u="none" strike="noStrike" kern="1200" cap="none" spc="0" normalizeH="0" baseline="0" noProof="0" dirty="0" err="1">
                <a:ln>
                  <a:noFill/>
                </a:ln>
                <a:solidFill>
                  <a:schemeClr val="tx1"/>
                </a:solidFill>
                <a:effectLst/>
                <a:uLnTx/>
                <a:uFillTx/>
                <a:latin typeface="+mn-lt"/>
                <a:ea typeface="+mn-ea"/>
                <a:cs typeface="+mn-cs"/>
              </a:rPr>
              <a:t>Beroepen</a:t>
            </a:r>
            <a:r>
              <a:rPr kumimoji="0" lang="en-US" sz="1900" b="1" i="0" u="none" strike="noStrike" kern="1200" cap="none" spc="0" normalizeH="0" baseline="0" noProof="0" dirty="0">
                <a:ln>
                  <a:noFill/>
                </a:ln>
                <a:solidFill>
                  <a:schemeClr val="tx1"/>
                </a:solidFill>
                <a:effectLst/>
                <a:uLnTx/>
                <a:uFillTx/>
                <a:latin typeface="+mn-lt"/>
                <a:ea typeface="+mn-ea"/>
                <a:cs typeface="+mn-cs"/>
              </a:rPr>
              <a:t> </a:t>
            </a:r>
            <a:r>
              <a:rPr kumimoji="0" lang="en-US" sz="1900" b="1" i="0" u="none" strike="noStrike" kern="1200" cap="none" spc="0" normalizeH="0" baseline="0" noProof="0" dirty="0" err="1">
                <a:ln>
                  <a:noFill/>
                </a:ln>
                <a:solidFill>
                  <a:schemeClr val="tx1"/>
                </a:solidFill>
                <a:effectLst/>
                <a:uLnTx/>
                <a:uFillTx/>
                <a:latin typeface="+mn-lt"/>
                <a:ea typeface="+mn-ea"/>
                <a:cs typeface="+mn-cs"/>
              </a:rPr>
              <a:t>waar</a:t>
            </a:r>
            <a:r>
              <a:rPr kumimoji="0" lang="en-US" sz="1900" b="1" i="0" u="none" strike="noStrike" kern="1200" cap="none" spc="0" normalizeH="0" baseline="0" noProof="0" dirty="0">
                <a:ln>
                  <a:noFill/>
                </a:ln>
                <a:solidFill>
                  <a:schemeClr val="tx1"/>
                </a:solidFill>
                <a:effectLst/>
                <a:uLnTx/>
                <a:uFillTx/>
                <a:latin typeface="+mn-lt"/>
                <a:ea typeface="+mn-ea"/>
                <a:cs typeface="+mn-cs"/>
              </a:rPr>
              <a:t> </a:t>
            </a:r>
            <a:r>
              <a:rPr kumimoji="0" lang="en-US" sz="1900" b="1" i="0" u="none" strike="noStrike" kern="1200" cap="none" spc="0" normalizeH="0" baseline="0" noProof="0" dirty="0" err="1">
                <a:ln>
                  <a:noFill/>
                </a:ln>
                <a:solidFill>
                  <a:schemeClr val="tx1"/>
                </a:solidFill>
                <a:effectLst/>
                <a:uLnTx/>
                <a:uFillTx/>
                <a:latin typeface="+mn-lt"/>
                <a:ea typeface="+mn-ea"/>
                <a:cs typeface="+mn-cs"/>
              </a:rPr>
              <a:t>natuurkunde</a:t>
            </a:r>
            <a:r>
              <a:rPr lang="en-US" sz="1900" b="1" dirty="0"/>
              <a:t> </a:t>
            </a:r>
            <a:r>
              <a:rPr kumimoji="0" lang="en-US" sz="1900" b="1" i="0" u="none" strike="noStrike" kern="1200" cap="none" spc="0" normalizeH="0" baseline="0" noProof="0" dirty="0">
                <a:ln>
                  <a:noFill/>
                </a:ln>
                <a:solidFill>
                  <a:schemeClr val="tx1"/>
                </a:solidFill>
                <a:effectLst/>
                <a:uLnTx/>
                <a:uFillTx/>
                <a:latin typeface="+mn-lt"/>
                <a:ea typeface="+mn-ea"/>
                <a:cs typeface="+mn-cs"/>
              </a:rPr>
              <a:t>minder </a:t>
            </a:r>
            <a:r>
              <a:rPr kumimoji="0" lang="en-US" sz="1900" b="1" i="0" u="none" strike="noStrike" kern="1200" cap="none" spc="0" normalizeH="0" baseline="0" noProof="0" dirty="0" err="1">
                <a:ln>
                  <a:noFill/>
                </a:ln>
                <a:solidFill>
                  <a:schemeClr val="tx1"/>
                </a:solidFill>
                <a:effectLst/>
                <a:uLnTx/>
                <a:uFillTx/>
                <a:latin typeface="+mn-lt"/>
                <a:ea typeface="+mn-ea"/>
                <a:cs typeface="+mn-cs"/>
              </a:rPr>
              <a:t>belangrijk</a:t>
            </a:r>
            <a:r>
              <a:rPr kumimoji="0" lang="en-US" sz="1900" b="1" i="0" u="none" strike="noStrike" kern="1200" cap="none" spc="0" normalizeH="0" baseline="0" noProof="0" dirty="0">
                <a:ln>
                  <a:noFill/>
                </a:ln>
                <a:solidFill>
                  <a:schemeClr val="tx1"/>
                </a:solidFill>
                <a:effectLst/>
                <a:uLnTx/>
                <a:uFillTx/>
                <a:latin typeface="+mn-lt"/>
                <a:ea typeface="+mn-ea"/>
                <a:cs typeface="+mn-cs"/>
              </a:rPr>
              <a:t> is</a:t>
            </a:r>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lang="en-US" sz="1400" dirty="0" err="1"/>
              <a:t>Acteur</a:t>
            </a:r>
            <a:endParaRPr lang="en-US" sz="1400" dirty="0"/>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lang="en-US" sz="1400" dirty="0"/>
              <a:t>Bakker</a:t>
            </a:r>
          </a:p>
          <a:p>
            <a:pPr marL="88900" indent="-88900">
              <a:buFont typeface="Arial" pitchFamily="34" charset="0"/>
              <a:buChar char="•"/>
              <a:defRPr/>
            </a:pPr>
            <a:r>
              <a:rPr lang="en-US" sz="1400" dirty="0" err="1"/>
              <a:t>Basisschool</a:t>
            </a:r>
            <a:r>
              <a:rPr lang="en-US" sz="1400" dirty="0"/>
              <a:t> </a:t>
            </a:r>
            <a:r>
              <a:rPr lang="en-US" sz="1400" dirty="0" err="1"/>
              <a:t>leerkracht</a:t>
            </a:r>
            <a:endParaRPr lang="en-US" sz="1400" dirty="0"/>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kumimoji="0" lang="en-US" sz="1400" b="0" i="0" u="none" strike="noStrike" kern="1200" cap="none" spc="0" normalizeH="0" baseline="0" noProof="0" dirty="0" err="1">
                <a:ln>
                  <a:noFill/>
                </a:ln>
                <a:solidFill>
                  <a:schemeClr val="tx1"/>
                </a:solidFill>
                <a:effectLst/>
                <a:uLnTx/>
                <a:uFillTx/>
                <a:latin typeface="+mn-lt"/>
                <a:ea typeface="+mn-ea"/>
                <a:cs typeface="+mn-cs"/>
              </a:rPr>
              <a:t>Danser</a:t>
            </a:r>
            <a:r>
              <a:rPr kumimoji="0" lang="en-US" sz="1400" b="0" i="0" u="none" strike="noStrike" kern="1200" cap="none" spc="0" normalizeH="0" baseline="0" noProof="0" dirty="0">
                <a:ln>
                  <a:noFill/>
                </a:ln>
                <a:solidFill>
                  <a:schemeClr val="tx1"/>
                </a:solidFill>
                <a:effectLst/>
                <a:uLnTx/>
                <a:uFillTx/>
                <a:latin typeface="+mn-lt"/>
                <a:ea typeface="+mn-ea"/>
                <a:cs typeface="+mn-cs"/>
              </a:rPr>
              <a:t>(</a:t>
            </a:r>
            <a:r>
              <a:rPr kumimoji="0" lang="en-US" sz="1400" b="0" i="0" u="none" strike="noStrike" kern="1200" cap="none" spc="0" normalizeH="0" baseline="0" noProof="0" dirty="0" err="1">
                <a:ln>
                  <a:noFill/>
                </a:ln>
                <a:solidFill>
                  <a:schemeClr val="tx1"/>
                </a:solidFill>
                <a:effectLst/>
                <a:uLnTx/>
                <a:uFillTx/>
                <a:latin typeface="+mn-lt"/>
                <a:ea typeface="+mn-ea"/>
                <a:cs typeface="+mn-cs"/>
              </a:rPr>
              <a:t>es</a:t>
            </a:r>
            <a:r>
              <a:rPr kumimoji="0" lang="en-US" sz="1400" b="0" i="0" u="none" strike="noStrike" kern="1200" cap="none" spc="0" normalizeH="0" baseline="0" noProof="0" dirty="0">
                <a:ln>
                  <a:noFill/>
                </a:ln>
                <a:solidFill>
                  <a:schemeClr val="tx1"/>
                </a:solidFill>
                <a:effectLst/>
                <a:uLnTx/>
                <a:uFillTx/>
                <a:latin typeface="+mn-lt"/>
                <a:ea typeface="+mn-ea"/>
                <a:cs typeface="+mn-cs"/>
              </a:rPr>
              <a:t>)</a:t>
            </a:r>
          </a:p>
          <a:p>
            <a:pPr marL="88900" lvl="0" indent="-88900">
              <a:buFont typeface="Arial" pitchFamily="34" charset="0"/>
              <a:buChar char="•"/>
              <a:defRPr/>
            </a:pPr>
            <a:r>
              <a:rPr lang="en-US" sz="1400" dirty="0" err="1"/>
              <a:t>Dichter</a:t>
            </a:r>
            <a:endParaRPr lang="en-US" sz="1400" dirty="0"/>
          </a:p>
          <a:p>
            <a:pPr marL="88900" indent="-88900">
              <a:buFont typeface="Arial" pitchFamily="34" charset="0"/>
              <a:buChar char="•"/>
              <a:defRPr/>
            </a:pPr>
            <a:r>
              <a:rPr lang="en-US" sz="1400" dirty="0" err="1"/>
              <a:t>Filosoof</a:t>
            </a:r>
            <a:endParaRPr lang="en-US" sz="1400" dirty="0"/>
          </a:p>
          <a:p>
            <a:pPr marL="88900" indent="-88900">
              <a:buFont typeface="Arial" pitchFamily="34" charset="0"/>
              <a:buChar char="•"/>
              <a:defRPr/>
            </a:pPr>
            <a:r>
              <a:rPr lang="en-US" sz="1400" dirty="0"/>
              <a:t>Interviewer</a:t>
            </a:r>
          </a:p>
          <a:p>
            <a:pPr marL="88900" indent="-88900">
              <a:buFont typeface="Arial" pitchFamily="34" charset="0"/>
              <a:buChar char="•"/>
              <a:defRPr/>
            </a:pPr>
            <a:r>
              <a:rPr lang="en-US" sz="1400" dirty="0"/>
              <a:t>Minister</a:t>
            </a:r>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lang="en-US" sz="1400" dirty="0" err="1"/>
              <a:t>Muzikant</a:t>
            </a:r>
            <a:endParaRPr lang="en-US" sz="1400" dirty="0"/>
          </a:p>
          <a:p>
            <a:pPr marL="88900" indent="-88900">
              <a:buFont typeface="Arial" pitchFamily="34" charset="0"/>
              <a:buChar char="•"/>
              <a:defRPr/>
            </a:pPr>
            <a:r>
              <a:rPr lang="en-US" sz="1400" dirty="0" err="1"/>
              <a:t>Politicus</a:t>
            </a:r>
            <a:endParaRPr lang="en-US" sz="1400" dirty="0"/>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lang="en-US" sz="1400" dirty="0" err="1"/>
              <a:t>Portier</a:t>
            </a:r>
            <a:endParaRPr lang="en-US" sz="1400" dirty="0"/>
          </a:p>
          <a:p>
            <a:pPr marL="88900" indent="-88900">
              <a:buFont typeface="Arial" pitchFamily="34" charset="0"/>
              <a:buChar char="•"/>
              <a:defRPr/>
            </a:pPr>
            <a:r>
              <a:rPr lang="en-US" sz="1400" dirty="0" err="1"/>
              <a:t>Psychiater</a:t>
            </a:r>
            <a:endParaRPr lang="en-US" sz="1400" dirty="0"/>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kumimoji="0" lang="en-US" sz="1400" b="0" i="0" u="none" strike="noStrike" kern="1200" cap="none" spc="0" normalizeH="0" baseline="0" noProof="0" dirty="0" err="1">
                <a:ln>
                  <a:noFill/>
                </a:ln>
                <a:solidFill>
                  <a:schemeClr val="tx1"/>
                </a:solidFill>
                <a:effectLst/>
                <a:uLnTx/>
                <a:uFillTx/>
                <a:latin typeface="+mn-lt"/>
                <a:ea typeface="+mn-ea"/>
                <a:cs typeface="+mn-cs"/>
              </a:rPr>
              <a:t>Psycholoog</a:t>
            </a:r>
            <a:endParaRPr kumimoji="0" lang="en-US" sz="1400" b="0" i="0" u="none" strike="noStrike" kern="1200" cap="none" spc="0" normalizeH="0" baseline="0" noProof="0" dirty="0">
              <a:ln>
                <a:noFill/>
              </a:ln>
              <a:solidFill>
                <a:schemeClr val="tx1"/>
              </a:solidFill>
              <a:effectLst/>
              <a:uLnTx/>
              <a:uFillTx/>
              <a:latin typeface="+mn-lt"/>
              <a:ea typeface="+mn-ea"/>
              <a:cs typeface="+mn-cs"/>
            </a:endParaRPr>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lang="en-US" sz="1400" dirty="0"/>
              <a:t>Receptionist(e)</a:t>
            </a:r>
          </a:p>
          <a:p>
            <a:pPr marL="88900" lvl="0" indent="-88900">
              <a:buFont typeface="Arial" pitchFamily="34" charset="0"/>
              <a:buChar char="•"/>
              <a:defRPr/>
            </a:pPr>
            <a:r>
              <a:rPr lang="en-US" sz="1400" dirty="0" err="1"/>
              <a:t>Rechter</a:t>
            </a:r>
            <a:endParaRPr lang="en-US" sz="1400" dirty="0"/>
          </a:p>
          <a:p>
            <a:pPr marL="88900" indent="-88900">
              <a:buFont typeface="Arial" pitchFamily="34" charset="0"/>
              <a:buChar char="•"/>
              <a:defRPr/>
            </a:pPr>
            <a:r>
              <a:rPr lang="en-US" sz="1400" dirty="0" err="1"/>
              <a:t>Schrijver</a:t>
            </a:r>
            <a:endParaRPr lang="en-US" sz="1400" dirty="0"/>
          </a:p>
          <a:p>
            <a:pPr marL="88900" lvl="0" indent="-88900">
              <a:buFont typeface="Arial" pitchFamily="34" charset="0"/>
              <a:buChar char="•"/>
              <a:defRPr/>
            </a:pPr>
            <a:r>
              <a:rPr lang="en-US" sz="1400" dirty="0" err="1"/>
              <a:t>Slager</a:t>
            </a:r>
            <a:endParaRPr lang="en-US" sz="1400" dirty="0"/>
          </a:p>
          <a:p>
            <a:pPr marL="88900" lvl="0" indent="-88900">
              <a:buFont typeface="Arial" pitchFamily="34" charset="0"/>
              <a:buChar char="•"/>
              <a:defRPr/>
            </a:pPr>
            <a:r>
              <a:rPr lang="en-US" sz="1400" dirty="0" err="1"/>
              <a:t>Supermarkt</a:t>
            </a:r>
            <a:r>
              <a:rPr lang="en-US" sz="1400" dirty="0"/>
              <a:t> manager</a:t>
            </a:r>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lang="en-US" sz="1400" dirty="0" err="1"/>
              <a:t>Televisiepresentator</a:t>
            </a:r>
            <a:endParaRPr lang="en-US" sz="1400" dirty="0"/>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lang="en-US" sz="1400" dirty="0" err="1"/>
              <a:t>Theoloog</a:t>
            </a:r>
            <a:endParaRPr lang="en-US" sz="1400" dirty="0"/>
          </a:p>
          <a:p>
            <a:pPr marL="88900" indent="-88900">
              <a:buFont typeface="Arial" pitchFamily="34" charset="0"/>
              <a:buChar char="•"/>
              <a:defRPr/>
            </a:pPr>
            <a:r>
              <a:rPr lang="en-US" sz="1400" dirty="0" err="1"/>
              <a:t>Tolk</a:t>
            </a:r>
            <a:endParaRPr lang="en-US" sz="1400" dirty="0"/>
          </a:p>
          <a:p>
            <a:pPr marL="88900" marR="0" lvl="0" indent="-88900" algn="l" defTabSz="914400" rtl="0" eaLnBrk="1" fontAlgn="auto" latinLnBrk="0" hangingPunct="1">
              <a:lnSpc>
                <a:spcPct val="100000"/>
              </a:lnSpc>
              <a:spcAft>
                <a:spcPts val="0"/>
              </a:spcAft>
              <a:buClrTx/>
              <a:buSzTx/>
              <a:buFont typeface="Arial" pitchFamily="34" charset="0"/>
              <a:buChar char="•"/>
              <a:tabLst/>
              <a:defRPr/>
            </a:pPr>
            <a:r>
              <a:rPr lang="en-US" sz="1400" dirty="0" err="1"/>
              <a:t>Vertaler</a:t>
            </a:r>
            <a:endParaRPr lang="en-US" sz="1400" dirty="0"/>
          </a:p>
          <a:p>
            <a:pPr marL="88900" indent="-88900">
              <a:buFont typeface="Arial" pitchFamily="34" charset="0"/>
              <a:buChar char="•"/>
              <a:defRPr/>
            </a:pPr>
            <a:r>
              <a:rPr lang="en-US" sz="1400" dirty="0" err="1"/>
              <a:t>Zanger</a:t>
            </a:r>
            <a:r>
              <a:rPr lang="en-US" sz="1400" dirty="0"/>
              <a:t>(</a:t>
            </a:r>
            <a:r>
              <a:rPr lang="en-US" sz="1400" dirty="0" err="1"/>
              <a:t>es</a:t>
            </a:r>
            <a:r>
              <a:rPr lang="en-US" sz="1400" dirty="0"/>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1E667435-C1EB-1FFD-5EC5-1DFF280286E8}"/>
              </a:ext>
            </a:extLst>
          </p:cNvPr>
          <p:cNvPicPr>
            <a:picLocks noChangeAspect="1"/>
          </p:cNvPicPr>
          <p:nvPr/>
        </p:nvPicPr>
        <p:blipFill>
          <a:blip r:embed="rId2"/>
          <a:stretch>
            <a:fillRect/>
          </a:stretch>
        </p:blipFill>
        <p:spPr>
          <a:xfrm>
            <a:off x="1691680" y="1470576"/>
            <a:ext cx="7452320" cy="2204318"/>
          </a:xfrm>
          <a:prstGeom prst="rect">
            <a:avLst/>
          </a:prstGeom>
        </p:spPr>
      </p:pic>
      <p:sp>
        <p:nvSpPr>
          <p:cNvPr id="6" name="Afgeronde rechthoek 3">
            <a:extLst>
              <a:ext uri="{FF2B5EF4-FFF2-40B4-BE49-F238E27FC236}">
                <a16:creationId xmlns:a16="http://schemas.microsoft.com/office/drawing/2014/main" id="{08B1A885-4F28-A24D-1EDE-770341F4C6F0}"/>
              </a:ext>
            </a:extLst>
          </p:cNvPr>
          <p:cNvSpPr/>
          <p:nvPr/>
        </p:nvSpPr>
        <p:spPr>
          <a:xfrm>
            <a:off x="107504" y="627534"/>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Natuurkunde</a:t>
            </a:r>
            <a:endParaRPr lang="nl-NL" dirty="0"/>
          </a:p>
        </p:txBody>
      </p:sp>
      <p:sp>
        <p:nvSpPr>
          <p:cNvPr id="7" name="Afgeronde rechthoek 4">
            <a:extLst>
              <a:ext uri="{FF2B5EF4-FFF2-40B4-BE49-F238E27FC236}">
                <a16:creationId xmlns:a16="http://schemas.microsoft.com/office/drawing/2014/main" id="{48CCC0A5-E38C-A678-C099-B19BC8C47FAA}"/>
              </a:ext>
            </a:extLst>
          </p:cNvPr>
          <p:cNvSpPr/>
          <p:nvPr/>
        </p:nvSpPr>
        <p:spPr>
          <a:xfrm>
            <a:off x="108518" y="1271375"/>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Scheikunde</a:t>
            </a:r>
            <a:endParaRPr lang="nl-NL" dirty="0"/>
          </a:p>
        </p:txBody>
      </p:sp>
      <p:sp>
        <p:nvSpPr>
          <p:cNvPr id="8" name="Afgeronde rechthoek 5">
            <a:extLst>
              <a:ext uri="{FF2B5EF4-FFF2-40B4-BE49-F238E27FC236}">
                <a16:creationId xmlns:a16="http://schemas.microsoft.com/office/drawing/2014/main" id="{D6A538E9-974E-025E-1BCC-122396E86B0A}"/>
              </a:ext>
            </a:extLst>
          </p:cNvPr>
          <p:cNvSpPr/>
          <p:nvPr/>
        </p:nvSpPr>
        <p:spPr>
          <a:xfrm>
            <a:off x="107504" y="1911616"/>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Biologie</a:t>
            </a:r>
            <a:endParaRPr lang="nl-NL" dirty="0"/>
          </a:p>
        </p:txBody>
      </p:sp>
      <p:sp>
        <p:nvSpPr>
          <p:cNvPr id="9" name="Afgeronde rechthoek 6">
            <a:extLst>
              <a:ext uri="{FF2B5EF4-FFF2-40B4-BE49-F238E27FC236}">
                <a16:creationId xmlns:a16="http://schemas.microsoft.com/office/drawing/2014/main" id="{16C116CA-4451-48DF-4816-99DF98C9B54F}"/>
              </a:ext>
            </a:extLst>
          </p:cNvPr>
          <p:cNvSpPr/>
          <p:nvPr/>
        </p:nvSpPr>
        <p:spPr>
          <a:xfrm>
            <a:off x="107504" y="2551857"/>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err="1"/>
              <a:t>Wiskunde</a:t>
            </a:r>
            <a:endParaRPr lang="nl-NL" dirty="0"/>
          </a:p>
        </p:txBody>
      </p:sp>
      <p:sp>
        <p:nvSpPr>
          <p:cNvPr id="11" name="Tekstvak 7">
            <a:extLst>
              <a:ext uri="{FF2B5EF4-FFF2-40B4-BE49-F238E27FC236}">
                <a16:creationId xmlns:a16="http://schemas.microsoft.com/office/drawing/2014/main" id="{7510341E-DDCF-26F6-A4E1-8F32CA09231D}"/>
              </a:ext>
            </a:extLst>
          </p:cNvPr>
          <p:cNvSpPr txBox="1"/>
          <p:nvPr/>
        </p:nvSpPr>
        <p:spPr>
          <a:xfrm>
            <a:off x="0" y="0"/>
            <a:ext cx="1547664" cy="646331"/>
          </a:xfrm>
          <a:prstGeom prst="rect">
            <a:avLst/>
          </a:prstGeom>
          <a:noFill/>
        </p:spPr>
        <p:txBody>
          <a:bodyPr wrap="square" rtlCol="0">
            <a:spAutoFit/>
          </a:bodyPr>
          <a:lstStyle/>
          <a:p>
            <a:pPr algn="ctr"/>
            <a:r>
              <a:rPr lang="en-US" dirty="0"/>
              <a:t>(</a:t>
            </a:r>
            <a:r>
              <a:rPr lang="en-US" dirty="0" err="1"/>
              <a:t>Zuivere</a:t>
            </a:r>
            <a:r>
              <a:rPr lang="en-US" dirty="0"/>
              <a:t>) </a:t>
            </a:r>
            <a:r>
              <a:rPr lang="en-US" dirty="0" err="1"/>
              <a:t>wetenschap</a:t>
            </a:r>
            <a:endParaRPr lang="nl-NL" dirty="0"/>
          </a:p>
        </p:txBody>
      </p:sp>
      <p:sp>
        <p:nvSpPr>
          <p:cNvPr id="13" name="Afgeronde rechthoek 9">
            <a:extLst>
              <a:ext uri="{FF2B5EF4-FFF2-40B4-BE49-F238E27FC236}">
                <a16:creationId xmlns:a16="http://schemas.microsoft.com/office/drawing/2014/main" id="{C9629EED-5B28-D2C5-D82B-BA838005214F}"/>
              </a:ext>
            </a:extLst>
          </p:cNvPr>
          <p:cNvSpPr/>
          <p:nvPr/>
        </p:nvSpPr>
        <p:spPr>
          <a:xfrm>
            <a:off x="107504" y="3192098"/>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0" tIns="36000" rIns="0" bIns="36000" rtlCol="0" anchor="ctr"/>
          <a:lstStyle/>
          <a:p>
            <a:pPr algn="ctr"/>
            <a:r>
              <a:rPr lang="en-US" dirty="0" err="1"/>
              <a:t>Sterrenkunde</a:t>
            </a:r>
            <a:endParaRPr lang="nl-NL" dirty="0"/>
          </a:p>
        </p:txBody>
      </p:sp>
      <p:sp>
        <p:nvSpPr>
          <p:cNvPr id="14" name="Afgeronde rechthoek 36">
            <a:extLst>
              <a:ext uri="{FF2B5EF4-FFF2-40B4-BE49-F238E27FC236}">
                <a16:creationId xmlns:a16="http://schemas.microsoft.com/office/drawing/2014/main" id="{6E5DFD7E-A44A-B80A-65A1-52134CE86173}"/>
              </a:ext>
            </a:extLst>
          </p:cNvPr>
          <p:cNvSpPr/>
          <p:nvPr/>
        </p:nvSpPr>
        <p:spPr>
          <a:xfrm>
            <a:off x="107504" y="3832339"/>
            <a:ext cx="1368152"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US" dirty="0"/>
              <a:t>…</a:t>
            </a:r>
            <a:endParaRPr lang="nl-NL" dirty="0"/>
          </a:p>
        </p:txBody>
      </p:sp>
      <p:sp>
        <p:nvSpPr>
          <p:cNvPr id="2" name="TextBox 1">
            <a:extLst>
              <a:ext uri="{FF2B5EF4-FFF2-40B4-BE49-F238E27FC236}">
                <a16:creationId xmlns:a16="http://schemas.microsoft.com/office/drawing/2014/main" id="{06156835-935E-3280-E34E-CA87B3CFFFBF}"/>
              </a:ext>
            </a:extLst>
          </p:cNvPr>
          <p:cNvSpPr txBox="1"/>
          <p:nvPr/>
        </p:nvSpPr>
        <p:spPr>
          <a:xfrm>
            <a:off x="1863195" y="629275"/>
            <a:ext cx="2060733" cy="646331"/>
          </a:xfrm>
          <a:prstGeom prst="rect">
            <a:avLst/>
          </a:prstGeom>
          <a:noFill/>
        </p:spPr>
        <p:txBody>
          <a:bodyPr wrap="square" rtlCol="0">
            <a:spAutoFit/>
          </a:bodyPr>
          <a:lstStyle/>
          <a:p>
            <a:pPr algn="ctr"/>
            <a:r>
              <a:rPr lang="en-US" dirty="0" err="1"/>
              <a:t>Waarom</a:t>
            </a:r>
            <a:r>
              <a:rPr lang="en-US" dirty="0"/>
              <a:t> </a:t>
            </a:r>
            <a:r>
              <a:rPr lang="en-US" dirty="0" err="1"/>
              <a:t>komt</a:t>
            </a:r>
            <a:r>
              <a:rPr lang="en-US" dirty="0"/>
              <a:t> er </a:t>
            </a:r>
            <a:r>
              <a:rPr lang="en-US" dirty="0" err="1"/>
              <a:t>licht</a:t>
            </a:r>
            <a:r>
              <a:rPr lang="en-US" dirty="0"/>
              <a:t> van een lamp...</a:t>
            </a:r>
            <a:endParaRPr lang="en-GB" dirty="0"/>
          </a:p>
        </p:txBody>
      </p:sp>
      <p:sp>
        <p:nvSpPr>
          <p:cNvPr id="3" name="TextBox 2">
            <a:extLst>
              <a:ext uri="{FF2B5EF4-FFF2-40B4-BE49-F238E27FC236}">
                <a16:creationId xmlns:a16="http://schemas.microsoft.com/office/drawing/2014/main" id="{F7571708-9639-175E-23A2-81007857ACBE}"/>
              </a:ext>
            </a:extLst>
          </p:cNvPr>
          <p:cNvSpPr txBox="1"/>
          <p:nvPr/>
        </p:nvSpPr>
        <p:spPr>
          <a:xfrm>
            <a:off x="4495994" y="629275"/>
            <a:ext cx="1800200" cy="646331"/>
          </a:xfrm>
          <a:prstGeom prst="rect">
            <a:avLst/>
          </a:prstGeom>
          <a:noFill/>
        </p:spPr>
        <p:txBody>
          <a:bodyPr wrap="square" rtlCol="0">
            <a:spAutoFit/>
          </a:bodyPr>
          <a:lstStyle/>
          <a:p>
            <a:pPr algn="ctr"/>
            <a:r>
              <a:rPr lang="en-US" dirty="0" err="1"/>
              <a:t>Waarom</a:t>
            </a:r>
            <a:r>
              <a:rPr lang="en-US" dirty="0"/>
              <a:t> </a:t>
            </a:r>
            <a:r>
              <a:rPr lang="en-US" dirty="0" err="1"/>
              <a:t>ontploft</a:t>
            </a:r>
            <a:r>
              <a:rPr lang="en-US" dirty="0"/>
              <a:t> </a:t>
            </a:r>
            <a:r>
              <a:rPr lang="en-US" dirty="0" err="1"/>
              <a:t>buskruit</a:t>
            </a:r>
            <a:r>
              <a:rPr lang="en-US" dirty="0"/>
              <a:t>...</a:t>
            </a:r>
            <a:endParaRPr lang="en-GB" dirty="0"/>
          </a:p>
        </p:txBody>
      </p:sp>
      <p:sp>
        <p:nvSpPr>
          <p:cNvPr id="4" name="TextBox 3">
            <a:extLst>
              <a:ext uri="{FF2B5EF4-FFF2-40B4-BE49-F238E27FC236}">
                <a16:creationId xmlns:a16="http://schemas.microsoft.com/office/drawing/2014/main" id="{F592BB2C-3563-5149-2BA2-C27A7E50153E}"/>
              </a:ext>
            </a:extLst>
          </p:cNvPr>
          <p:cNvSpPr txBox="1"/>
          <p:nvPr/>
        </p:nvSpPr>
        <p:spPr>
          <a:xfrm>
            <a:off x="6726261" y="629275"/>
            <a:ext cx="2422991" cy="646331"/>
          </a:xfrm>
          <a:prstGeom prst="rect">
            <a:avLst/>
          </a:prstGeom>
          <a:noFill/>
        </p:spPr>
        <p:txBody>
          <a:bodyPr wrap="square" rtlCol="0">
            <a:spAutoFit/>
          </a:bodyPr>
          <a:lstStyle/>
          <a:p>
            <a:pPr algn="ctr"/>
            <a:r>
              <a:rPr lang="en-US" dirty="0" err="1"/>
              <a:t>Waarom</a:t>
            </a:r>
            <a:r>
              <a:rPr lang="en-US" dirty="0"/>
              <a:t> is een boom </a:t>
            </a:r>
            <a:r>
              <a:rPr lang="en-US" dirty="0" err="1"/>
              <a:t>ook</a:t>
            </a:r>
            <a:r>
              <a:rPr lang="en-US" dirty="0"/>
              <a:t> een plant...</a:t>
            </a:r>
            <a:endParaRPr lang="en-GB" dirty="0"/>
          </a:p>
        </p:txBody>
      </p:sp>
      <p:sp>
        <p:nvSpPr>
          <p:cNvPr id="31" name="Rectangle 30">
            <a:extLst>
              <a:ext uri="{FF2B5EF4-FFF2-40B4-BE49-F238E27FC236}">
                <a16:creationId xmlns:a16="http://schemas.microsoft.com/office/drawing/2014/main" id="{4B0C1AB8-61EA-8FD2-FA5C-30E46FAFFA83}"/>
              </a:ext>
            </a:extLst>
          </p:cNvPr>
          <p:cNvSpPr/>
          <p:nvPr/>
        </p:nvSpPr>
        <p:spPr>
          <a:xfrm>
            <a:off x="1691680" y="646331"/>
            <a:ext cx="7452320" cy="30285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a:extLst>
              <a:ext uri="{FF2B5EF4-FFF2-40B4-BE49-F238E27FC236}">
                <a16:creationId xmlns:a16="http://schemas.microsoft.com/office/drawing/2014/main" id="{DCB8A70C-DDD9-FEC4-1574-79FE03AD12A6}"/>
              </a:ext>
            </a:extLst>
          </p:cNvPr>
          <p:cNvPicPr>
            <a:picLocks noChangeAspect="1"/>
          </p:cNvPicPr>
          <p:nvPr/>
        </p:nvPicPr>
        <p:blipFill>
          <a:blip r:embed="rId3"/>
          <a:stretch>
            <a:fillRect/>
          </a:stretch>
        </p:blipFill>
        <p:spPr>
          <a:xfrm>
            <a:off x="3859917" y="204788"/>
            <a:ext cx="4542015" cy="4389835"/>
          </a:xfrm>
          <a:prstGeom prst="rect">
            <a:avLst/>
          </a:prstGeom>
          <a:noFill/>
        </p:spPr>
      </p:pic>
      <p:cxnSp>
        <p:nvCxnSpPr>
          <p:cNvPr id="16" name="Straight Arrow Connector 15">
            <a:extLst>
              <a:ext uri="{FF2B5EF4-FFF2-40B4-BE49-F238E27FC236}">
                <a16:creationId xmlns:a16="http://schemas.microsoft.com/office/drawing/2014/main" id="{6B64C352-AA85-064D-3FC5-67559E2ECD50}"/>
              </a:ext>
            </a:extLst>
          </p:cNvPr>
          <p:cNvCxnSpPr>
            <a:cxnSpLocks/>
            <a:stCxn id="8" idx="3"/>
          </p:cNvCxnSpPr>
          <p:nvPr/>
        </p:nvCxnSpPr>
        <p:spPr>
          <a:xfrm>
            <a:off x="1475656" y="2199648"/>
            <a:ext cx="2808819" cy="772511"/>
          </a:xfrm>
          <a:prstGeom prst="straightConnector1">
            <a:avLst/>
          </a:prstGeom>
          <a:ln w="38100">
            <a:solidFill>
              <a:srgbClr val="FF99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E8333B9-4920-F23C-FE2C-5316D782A902}"/>
              </a:ext>
            </a:extLst>
          </p:cNvPr>
          <p:cNvCxnSpPr>
            <a:cxnSpLocks/>
            <a:stCxn id="7" idx="3"/>
          </p:cNvCxnSpPr>
          <p:nvPr/>
        </p:nvCxnSpPr>
        <p:spPr>
          <a:xfrm>
            <a:off x="1476670" y="1559407"/>
            <a:ext cx="5615610" cy="1849475"/>
          </a:xfrm>
          <a:prstGeom prst="straightConnector1">
            <a:avLst/>
          </a:prstGeom>
          <a:ln w="38100">
            <a:solidFill>
              <a:srgbClr val="FF99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14A025A-19D5-8483-6D12-FDB190EA92E0}"/>
              </a:ext>
            </a:extLst>
          </p:cNvPr>
          <p:cNvCxnSpPr>
            <a:cxnSpLocks/>
            <a:stCxn id="6" idx="3"/>
          </p:cNvCxnSpPr>
          <p:nvPr/>
        </p:nvCxnSpPr>
        <p:spPr>
          <a:xfrm>
            <a:off x="1475656" y="915566"/>
            <a:ext cx="3960440" cy="216024"/>
          </a:xfrm>
          <a:prstGeom prst="straightConnector1">
            <a:avLst/>
          </a:prstGeom>
          <a:ln w="38100">
            <a:solidFill>
              <a:srgbClr val="FF99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5025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7"/>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3" grpId="0" animBg="1"/>
      <p:bldP spid="14" grpId="0" animBg="1"/>
      <p:bldP spid="2" grpId="0"/>
      <p:bldP spid="3" grpId="0"/>
      <p:bldP spid="4" grpId="0"/>
      <p:bldP spid="3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ijdelijke aanduiding voor inhoud 3" descr="Afbeelding met tekst, illustratie, ontwerp&#10;&#10;Automatisch gegenereerde beschrijving">
            <a:extLst>
              <a:ext uri="{FF2B5EF4-FFF2-40B4-BE49-F238E27FC236}">
                <a16:creationId xmlns:a16="http://schemas.microsoft.com/office/drawing/2014/main" id="{855D2970-4D9A-9038-92F9-526BFC0C20DE}"/>
              </a:ext>
            </a:extLst>
          </p:cNvPr>
          <p:cNvPicPr>
            <a:picLocks noGrp="1" noChangeAspect="1"/>
          </p:cNvPicPr>
          <p:nvPr>
            <p:ph idx="1"/>
          </p:nvPr>
        </p:nvPicPr>
        <p:blipFill>
          <a:blip r:embed="rId2"/>
          <a:stretch>
            <a:fillRect/>
          </a:stretch>
        </p:blipFill>
        <p:spPr>
          <a:xfrm>
            <a:off x="-58831" y="-2134"/>
            <a:ext cx="9202830" cy="5303183"/>
          </a:xfrm>
        </p:spPr>
      </p:pic>
    </p:spTree>
    <p:extLst>
      <p:ext uri="{BB962C8B-B14F-4D97-AF65-F5344CB8AC3E}">
        <p14:creationId xmlns:p14="http://schemas.microsoft.com/office/powerpoint/2010/main" val="1333154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75F76-3F93-37A1-C7CB-5963EEF105E1}"/>
              </a:ext>
            </a:extLst>
          </p:cNvPr>
          <p:cNvSpPr>
            <a:spLocks noGrp="1"/>
          </p:cNvSpPr>
          <p:nvPr>
            <p:ph type="title"/>
          </p:nvPr>
        </p:nvSpPr>
        <p:spPr/>
        <p:txBody>
          <a:bodyPr/>
          <a:lstStyle/>
          <a:p>
            <a:r>
              <a:rPr lang="en-US" dirty="0"/>
              <a:t>Hmmm, </a:t>
            </a:r>
            <a:r>
              <a:rPr lang="en-US" dirty="0" err="1"/>
              <a:t>en</a:t>
            </a:r>
            <a:r>
              <a:rPr lang="en-US" dirty="0"/>
              <a:t> </a:t>
            </a:r>
            <a:r>
              <a:rPr lang="en-US" dirty="0" err="1"/>
              <a:t>scheikunde</a:t>
            </a:r>
            <a:r>
              <a:rPr lang="en-US" dirty="0"/>
              <a:t> dan?</a:t>
            </a:r>
            <a:endParaRPr lang="en-GB" dirty="0"/>
          </a:p>
        </p:txBody>
      </p:sp>
      <p:sp>
        <p:nvSpPr>
          <p:cNvPr id="3" name="Content Placeholder 2">
            <a:extLst>
              <a:ext uri="{FF2B5EF4-FFF2-40B4-BE49-F238E27FC236}">
                <a16:creationId xmlns:a16="http://schemas.microsoft.com/office/drawing/2014/main" id="{3BBFBFC0-1F27-C0CA-C752-18CDDA000CC2}"/>
              </a:ext>
            </a:extLst>
          </p:cNvPr>
          <p:cNvSpPr>
            <a:spLocks noGrp="1"/>
          </p:cNvSpPr>
          <p:nvPr>
            <p:ph idx="1"/>
          </p:nvPr>
        </p:nvSpPr>
        <p:spPr/>
        <p:txBody>
          <a:bodyPr/>
          <a:lstStyle/>
          <a:p>
            <a:endParaRPr lang="en-GB"/>
          </a:p>
        </p:txBody>
      </p:sp>
      <p:pic>
        <p:nvPicPr>
          <p:cNvPr id="5" name="Picture 4">
            <a:extLst>
              <a:ext uri="{FF2B5EF4-FFF2-40B4-BE49-F238E27FC236}">
                <a16:creationId xmlns:a16="http://schemas.microsoft.com/office/drawing/2014/main" id="{82ABEFE9-5254-27B9-C182-873A6506A986}"/>
              </a:ext>
            </a:extLst>
          </p:cNvPr>
          <p:cNvPicPr>
            <a:picLocks noChangeAspect="1"/>
          </p:cNvPicPr>
          <p:nvPr/>
        </p:nvPicPr>
        <p:blipFill>
          <a:blip r:embed="rId2"/>
          <a:stretch>
            <a:fillRect/>
          </a:stretch>
        </p:blipFill>
        <p:spPr>
          <a:xfrm>
            <a:off x="259335" y="1202592"/>
            <a:ext cx="6553721" cy="3897494"/>
          </a:xfrm>
          <a:prstGeom prst="rect">
            <a:avLst/>
          </a:prstGeom>
        </p:spPr>
      </p:pic>
      <p:sp>
        <p:nvSpPr>
          <p:cNvPr id="4" name="Title 1">
            <a:extLst>
              <a:ext uri="{FF2B5EF4-FFF2-40B4-BE49-F238E27FC236}">
                <a16:creationId xmlns:a16="http://schemas.microsoft.com/office/drawing/2014/main" id="{6F36D1D5-6195-51A9-139F-130BE3EB9E9A}"/>
              </a:ext>
            </a:extLst>
          </p:cNvPr>
          <p:cNvSpPr txBox="1">
            <a:spLocks/>
          </p:cNvSpPr>
          <p:nvPr/>
        </p:nvSpPr>
        <p:spPr>
          <a:xfrm>
            <a:off x="6115428" y="987574"/>
            <a:ext cx="2448272"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solidFill>
                  <a:srgbClr val="FF9900"/>
                </a:solidFill>
                <a:latin typeface="Arial Narrow" panose="020B0606020202030204" pitchFamily="34" charset="0"/>
              </a:rPr>
              <a:t>???</a:t>
            </a:r>
            <a:endParaRPr lang="en-GB" sz="3200" dirty="0">
              <a:solidFill>
                <a:srgbClr val="FF9900"/>
              </a:solidFill>
              <a:latin typeface="Arial Narrow" panose="020B0606020202030204" pitchFamily="34" charset="0"/>
            </a:endParaRPr>
          </a:p>
        </p:txBody>
      </p:sp>
      <p:sp>
        <p:nvSpPr>
          <p:cNvPr id="6" name="Title 1">
            <a:extLst>
              <a:ext uri="{FF2B5EF4-FFF2-40B4-BE49-F238E27FC236}">
                <a16:creationId xmlns:a16="http://schemas.microsoft.com/office/drawing/2014/main" id="{B63BC3D7-01C9-AC51-9386-96F68BA6F028}"/>
              </a:ext>
            </a:extLst>
          </p:cNvPr>
          <p:cNvSpPr txBox="1">
            <a:spLocks/>
          </p:cNvSpPr>
          <p:nvPr/>
        </p:nvSpPr>
        <p:spPr>
          <a:xfrm>
            <a:off x="6691492" y="4301355"/>
            <a:ext cx="2520280" cy="708471"/>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1800" i="1" dirty="0">
                <a:solidFill>
                  <a:srgbClr val="FF9900"/>
                </a:solidFill>
                <a:latin typeface="Arial Narrow" panose="020B0606020202030204" pitchFamily="34" charset="0"/>
              </a:rPr>
              <a:t>de basis </a:t>
            </a:r>
            <a:r>
              <a:rPr lang="en-US" sz="1800" i="1" dirty="0" err="1">
                <a:solidFill>
                  <a:srgbClr val="FF9900"/>
                </a:solidFill>
                <a:latin typeface="Arial Narrow" panose="020B0606020202030204" pitchFamily="34" charset="0"/>
              </a:rPr>
              <a:t>voor</a:t>
            </a:r>
            <a:r>
              <a:rPr lang="en-US" sz="1800" i="1" dirty="0">
                <a:solidFill>
                  <a:srgbClr val="FF9900"/>
                </a:solidFill>
                <a:latin typeface="Arial Narrow" panose="020B0606020202030204" pitchFamily="34" charset="0"/>
              </a:rPr>
              <a:t> </a:t>
            </a:r>
            <a:r>
              <a:rPr lang="en-US" sz="1800" i="1" dirty="0" err="1">
                <a:solidFill>
                  <a:srgbClr val="FF9900"/>
                </a:solidFill>
                <a:latin typeface="Arial Narrow" panose="020B0606020202030204" pitchFamily="34" charset="0"/>
              </a:rPr>
              <a:t>scheikunde</a:t>
            </a:r>
            <a:r>
              <a:rPr lang="en-US" sz="1800" i="1" dirty="0">
                <a:solidFill>
                  <a:srgbClr val="FF9900"/>
                </a:solidFill>
                <a:latin typeface="Arial Narrow" panose="020B0606020202030204" pitchFamily="34" charset="0"/>
              </a:rPr>
              <a:t>...</a:t>
            </a:r>
            <a:endParaRPr lang="en-GB" sz="1800" i="1" dirty="0">
              <a:solidFill>
                <a:srgbClr val="FF9900"/>
              </a:solidFill>
              <a:latin typeface="Arial Narrow" panose="020B0606020202030204" pitchFamily="34" charset="0"/>
            </a:endParaRPr>
          </a:p>
        </p:txBody>
      </p:sp>
      <p:sp>
        <p:nvSpPr>
          <p:cNvPr id="7" name="Title 1">
            <a:extLst>
              <a:ext uri="{FF2B5EF4-FFF2-40B4-BE49-F238E27FC236}">
                <a16:creationId xmlns:a16="http://schemas.microsoft.com/office/drawing/2014/main" id="{7E15CB73-488E-4F5A-C74C-BDAB5EAA2D40}"/>
              </a:ext>
            </a:extLst>
          </p:cNvPr>
          <p:cNvSpPr txBox="1">
            <a:spLocks/>
          </p:cNvSpPr>
          <p:nvPr/>
        </p:nvSpPr>
        <p:spPr>
          <a:xfrm>
            <a:off x="6695218" y="3480155"/>
            <a:ext cx="2304256" cy="708471"/>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1800" i="1" dirty="0">
                <a:solidFill>
                  <a:srgbClr val="FF9900"/>
                </a:solidFill>
                <a:latin typeface="Arial Narrow" panose="020B0606020202030204" pitchFamily="34" charset="0"/>
              </a:rPr>
              <a:t>de basis </a:t>
            </a:r>
            <a:r>
              <a:rPr lang="en-US" sz="1800" i="1" dirty="0" err="1">
                <a:solidFill>
                  <a:srgbClr val="FF9900"/>
                </a:solidFill>
                <a:latin typeface="Arial Narrow" panose="020B0606020202030204" pitchFamily="34" charset="0"/>
              </a:rPr>
              <a:t>voor</a:t>
            </a:r>
            <a:r>
              <a:rPr lang="en-US" sz="1800" i="1" dirty="0">
                <a:solidFill>
                  <a:srgbClr val="FF9900"/>
                </a:solidFill>
                <a:latin typeface="Arial Narrow" panose="020B0606020202030204" pitchFamily="34" charset="0"/>
              </a:rPr>
              <a:t> </a:t>
            </a:r>
            <a:r>
              <a:rPr lang="en-US" sz="1800" i="1" dirty="0" err="1">
                <a:solidFill>
                  <a:srgbClr val="FF9900"/>
                </a:solidFill>
                <a:latin typeface="Arial Narrow" panose="020B0606020202030204" pitchFamily="34" charset="0"/>
              </a:rPr>
              <a:t>biologie</a:t>
            </a:r>
            <a:r>
              <a:rPr lang="en-US" sz="1800" i="1" dirty="0">
                <a:solidFill>
                  <a:srgbClr val="FF9900"/>
                </a:solidFill>
                <a:latin typeface="Arial Narrow" panose="020B0606020202030204" pitchFamily="34" charset="0"/>
              </a:rPr>
              <a:t>...</a:t>
            </a:r>
            <a:endParaRPr lang="en-GB" sz="1800" i="1" dirty="0">
              <a:solidFill>
                <a:srgbClr val="FF9900"/>
              </a:solidFill>
              <a:latin typeface="Arial Narrow" panose="020B0606020202030204" pitchFamily="34" charset="0"/>
            </a:endParaRPr>
          </a:p>
        </p:txBody>
      </p:sp>
      <p:sp>
        <p:nvSpPr>
          <p:cNvPr id="8" name="Title 1">
            <a:extLst>
              <a:ext uri="{FF2B5EF4-FFF2-40B4-BE49-F238E27FC236}">
                <a16:creationId xmlns:a16="http://schemas.microsoft.com/office/drawing/2014/main" id="{97A0E9A5-8701-8CF5-F286-7EF36F4D6B4A}"/>
              </a:ext>
            </a:extLst>
          </p:cNvPr>
          <p:cNvSpPr txBox="1">
            <a:spLocks/>
          </p:cNvSpPr>
          <p:nvPr/>
        </p:nvSpPr>
        <p:spPr>
          <a:xfrm>
            <a:off x="6691492" y="2308254"/>
            <a:ext cx="2304256" cy="708471"/>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1800" i="1" dirty="0">
                <a:solidFill>
                  <a:srgbClr val="FF9900"/>
                </a:solidFill>
                <a:latin typeface="Arial Narrow" panose="020B0606020202030204" pitchFamily="34" charset="0"/>
              </a:rPr>
              <a:t>de basis </a:t>
            </a:r>
            <a:r>
              <a:rPr lang="en-US" sz="1800" i="1" dirty="0" err="1">
                <a:solidFill>
                  <a:srgbClr val="FF9900"/>
                </a:solidFill>
                <a:latin typeface="Arial Narrow" panose="020B0606020202030204" pitchFamily="34" charset="0"/>
              </a:rPr>
              <a:t>voor</a:t>
            </a:r>
            <a:r>
              <a:rPr lang="en-US" sz="1800" i="1" dirty="0">
                <a:solidFill>
                  <a:srgbClr val="FF9900"/>
                </a:solidFill>
                <a:latin typeface="Arial Narrow" panose="020B0606020202030204" pitchFamily="34" charset="0"/>
              </a:rPr>
              <a:t> </a:t>
            </a:r>
            <a:r>
              <a:rPr lang="en-US" sz="1800" i="1" dirty="0" err="1">
                <a:solidFill>
                  <a:srgbClr val="FF9900"/>
                </a:solidFill>
                <a:latin typeface="Arial Narrow" panose="020B0606020202030204" pitchFamily="34" charset="0"/>
              </a:rPr>
              <a:t>leven</a:t>
            </a:r>
            <a:r>
              <a:rPr lang="en-US" sz="1800" i="1" dirty="0">
                <a:solidFill>
                  <a:srgbClr val="FF9900"/>
                </a:solidFill>
                <a:latin typeface="Arial Narrow" panose="020B0606020202030204" pitchFamily="34" charset="0"/>
              </a:rPr>
              <a:t>...</a:t>
            </a:r>
            <a:endParaRPr lang="en-GB" sz="1800" i="1" dirty="0">
              <a:solidFill>
                <a:srgbClr val="FF9900"/>
              </a:solidFill>
              <a:latin typeface="Arial Narrow" panose="020B0606020202030204" pitchFamily="34" charset="0"/>
            </a:endParaRPr>
          </a:p>
        </p:txBody>
      </p:sp>
    </p:spTree>
    <p:extLst>
      <p:ext uri="{BB962C8B-B14F-4D97-AF65-F5344CB8AC3E}">
        <p14:creationId xmlns:p14="http://schemas.microsoft.com/office/powerpoint/2010/main" val="1654790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0841F56A-872D-2081-C397-23FDF0C891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694" y="2220027"/>
            <a:ext cx="2381250" cy="1685925"/>
          </a:xfrm>
          <a:prstGeom prst="rect">
            <a:avLst/>
          </a:prstGeom>
          <a:noFill/>
          <a:extLst>
            <a:ext uri="{909E8E84-426E-40DD-AFC4-6F175D3DCCD1}">
              <a14:hiddenFill xmlns:a14="http://schemas.microsoft.com/office/drawing/2010/main">
                <a:solidFill>
                  <a:srgbClr val="FFFFFF"/>
                </a:solidFill>
              </a14:hiddenFill>
            </a:ext>
          </a:extLst>
        </p:spPr>
      </p:pic>
      <p:sp>
        <p:nvSpPr>
          <p:cNvPr id="26" name="Rectangle 25">
            <a:extLst>
              <a:ext uri="{FF2B5EF4-FFF2-40B4-BE49-F238E27FC236}">
                <a16:creationId xmlns:a16="http://schemas.microsoft.com/office/drawing/2014/main" id="{C4FA604C-D830-5044-813F-6EA0E0B0DE8F}"/>
              </a:ext>
            </a:extLst>
          </p:cNvPr>
          <p:cNvSpPr/>
          <p:nvPr/>
        </p:nvSpPr>
        <p:spPr>
          <a:xfrm>
            <a:off x="1451164" y="2336929"/>
            <a:ext cx="1049936" cy="1578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kstvak 7">
            <a:extLst>
              <a:ext uri="{FF2B5EF4-FFF2-40B4-BE49-F238E27FC236}">
                <a16:creationId xmlns:a16="http://schemas.microsoft.com/office/drawing/2014/main" id="{C4ED56B5-21F4-434D-0869-7B1260E79626}"/>
              </a:ext>
            </a:extLst>
          </p:cNvPr>
          <p:cNvSpPr txBox="1"/>
          <p:nvPr/>
        </p:nvSpPr>
        <p:spPr>
          <a:xfrm>
            <a:off x="0" y="0"/>
            <a:ext cx="1547664" cy="646331"/>
          </a:xfrm>
          <a:prstGeom prst="rect">
            <a:avLst/>
          </a:prstGeom>
          <a:noFill/>
        </p:spPr>
        <p:txBody>
          <a:bodyPr wrap="square" rtlCol="0">
            <a:spAutoFit/>
          </a:bodyPr>
          <a:lstStyle/>
          <a:p>
            <a:pPr algn="ctr"/>
            <a:r>
              <a:rPr lang="en-US" dirty="0"/>
              <a:t>(</a:t>
            </a:r>
            <a:r>
              <a:rPr lang="en-US" dirty="0" err="1"/>
              <a:t>Zuivere</a:t>
            </a:r>
            <a:r>
              <a:rPr lang="en-US" dirty="0"/>
              <a:t>) </a:t>
            </a:r>
            <a:r>
              <a:rPr lang="en-US" dirty="0" err="1"/>
              <a:t>wetenschap</a:t>
            </a:r>
            <a:endParaRPr lang="nl-NL" dirty="0"/>
          </a:p>
        </p:txBody>
      </p:sp>
      <p:sp>
        <p:nvSpPr>
          <p:cNvPr id="3" name="Tekstvak 8">
            <a:extLst>
              <a:ext uri="{FF2B5EF4-FFF2-40B4-BE49-F238E27FC236}">
                <a16:creationId xmlns:a16="http://schemas.microsoft.com/office/drawing/2014/main" id="{F291187E-5B4D-6E98-FA0E-ADBE697D0F79}"/>
              </a:ext>
            </a:extLst>
          </p:cNvPr>
          <p:cNvSpPr txBox="1"/>
          <p:nvPr/>
        </p:nvSpPr>
        <p:spPr>
          <a:xfrm>
            <a:off x="2843808" y="0"/>
            <a:ext cx="1584176" cy="646331"/>
          </a:xfrm>
          <a:prstGeom prst="rect">
            <a:avLst/>
          </a:prstGeom>
          <a:noFill/>
        </p:spPr>
        <p:txBody>
          <a:bodyPr wrap="square" rtlCol="0">
            <a:spAutoFit/>
          </a:bodyPr>
          <a:lstStyle/>
          <a:p>
            <a:pPr algn="ctr"/>
            <a:r>
              <a:rPr lang="en-US" dirty="0"/>
              <a:t>(</a:t>
            </a:r>
            <a:r>
              <a:rPr lang="en-US" dirty="0" err="1"/>
              <a:t>Toegepaste</a:t>
            </a:r>
            <a:r>
              <a:rPr lang="en-US" dirty="0"/>
              <a:t>) </a:t>
            </a:r>
            <a:r>
              <a:rPr lang="en-US" dirty="0" err="1"/>
              <a:t>wetenschap</a:t>
            </a:r>
            <a:endParaRPr lang="nl-NL" dirty="0"/>
          </a:p>
        </p:txBody>
      </p:sp>
      <p:sp>
        <p:nvSpPr>
          <p:cNvPr id="4" name="Tekstvak 22">
            <a:extLst>
              <a:ext uri="{FF2B5EF4-FFF2-40B4-BE49-F238E27FC236}">
                <a16:creationId xmlns:a16="http://schemas.microsoft.com/office/drawing/2014/main" id="{560F3EC0-6204-41F8-08C5-7ACE39A6FE4A}"/>
              </a:ext>
            </a:extLst>
          </p:cNvPr>
          <p:cNvSpPr txBox="1"/>
          <p:nvPr/>
        </p:nvSpPr>
        <p:spPr>
          <a:xfrm>
            <a:off x="107504" y="4434666"/>
            <a:ext cx="1512168" cy="369332"/>
          </a:xfrm>
          <a:prstGeom prst="rect">
            <a:avLst/>
          </a:prstGeom>
          <a:noFill/>
        </p:spPr>
        <p:txBody>
          <a:bodyPr wrap="square" rtlCol="0">
            <a:spAutoFit/>
          </a:bodyPr>
          <a:lstStyle/>
          <a:p>
            <a:pPr algn="ctr"/>
            <a:r>
              <a:rPr lang="nl-NL" dirty="0"/>
              <a:t>Onderzoekers</a:t>
            </a:r>
          </a:p>
        </p:txBody>
      </p:sp>
      <p:sp>
        <p:nvSpPr>
          <p:cNvPr id="5" name="Tekstvak 23">
            <a:extLst>
              <a:ext uri="{FF2B5EF4-FFF2-40B4-BE49-F238E27FC236}">
                <a16:creationId xmlns:a16="http://schemas.microsoft.com/office/drawing/2014/main" id="{76106071-20B3-9CC4-6848-F0CEEFC7E30E}"/>
              </a:ext>
            </a:extLst>
          </p:cNvPr>
          <p:cNvSpPr txBox="1"/>
          <p:nvPr/>
        </p:nvSpPr>
        <p:spPr>
          <a:xfrm>
            <a:off x="2771800" y="4434666"/>
            <a:ext cx="1728192" cy="369332"/>
          </a:xfrm>
          <a:prstGeom prst="rect">
            <a:avLst/>
          </a:prstGeom>
          <a:noFill/>
        </p:spPr>
        <p:txBody>
          <a:bodyPr wrap="square" rtlCol="0">
            <a:spAutoFit/>
          </a:bodyPr>
          <a:lstStyle/>
          <a:p>
            <a:pPr algn="ctr"/>
            <a:r>
              <a:rPr lang="nl-NL" dirty="0"/>
              <a:t>Ingenieurs</a:t>
            </a:r>
          </a:p>
        </p:txBody>
      </p:sp>
      <p:sp>
        <p:nvSpPr>
          <p:cNvPr id="6" name="Tekstvak 24">
            <a:extLst>
              <a:ext uri="{FF2B5EF4-FFF2-40B4-BE49-F238E27FC236}">
                <a16:creationId xmlns:a16="http://schemas.microsoft.com/office/drawing/2014/main" id="{94AB9F50-9B5E-3B25-04BB-4D51778A7EF9}"/>
              </a:ext>
            </a:extLst>
          </p:cNvPr>
          <p:cNvSpPr txBox="1"/>
          <p:nvPr/>
        </p:nvSpPr>
        <p:spPr>
          <a:xfrm>
            <a:off x="5868144" y="195486"/>
            <a:ext cx="1728192" cy="369332"/>
          </a:xfrm>
          <a:prstGeom prst="rect">
            <a:avLst/>
          </a:prstGeom>
          <a:noFill/>
        </p:spPr>
        <p:txBody>
          <a:bodyPr wrap="square" rtlCol="0">
            <a:spAutoFit/>
          </a:bodyPr>
          <a:lstStyle/>
          <a:p>
            <a:pPr algn="ctr"/>
            <a:r>
              <a:rPr lang="en-US" dirty="0" err="1"/>
              <a:t>Techniek</a:t>
            </a:r>
            <a:endParaRPr lang="nl-NL" dirty="0"/>
          </a:p>
        </p:txBody>
      </p:sp>
      <p:sp>
        <p:nvSpPr>
          <p:cNvPr id="7" name="Tekstvak 33">
            <a:extLst>
              <a:ext uri="{FF2B5EF4-FFF2-40B4-BE49-F238E27FC236}">
                <a16:creationId xmlns:a16="http://schemas.microsoft.com/office/drawing/2014/main" id="{1485FB8D-E94C-22DC-EED7-9062656BA157}"/>
              </a:ext>
            </a:extLst>
          </p:cNvPr>
          <p:cNvSpPr txBox="1"/>
          <p:nvPr/>
        </p:nvSpPr>
        <p:spPr>
          <a:xfrm>
            <a:off x="5858677" y="4434666"/>
            <a:ext cx="3096344" cy="369332"/>
          </a:xfrm>
          <a:prstGeom prst="rect">
            <a:avLst/>
          </a:prstGeom>
          <a:noFill/>
        </p:spPr>
        <p:txBody>
          <a:bodyPr wrap="square" rtlCol="0">
            <a:spAutoFit/>
          </a:bodyPr>
          <a:lstStyle/>
          <a:p>
            <a:pPr algn="ctr"/>
            <a:r>
              <a:rPr lang="nl-NL" dirty="0"/>
              <a:t>Technici &amp; ambachtsmensen</a:t>
            </a:r>
          </a:p>
        </p:txBody>
      </p:sp>
      <p:sp>
        <p:nvSpPr>
          <p:cNvPr id="8" name="PIJL-LINKS en -RECHTS 34">
            <a:extLst>
              <a:ext uri="{FF2B5EF4-FFF2-40B4-BE49-F238E27FC236}">
                <a16:creationId xmlns:a16="http://schemas.microsoft.com/office/drawing/2014/main" id="{76EA3903-DD42-2B4A-FD72-7CEE7A34030B}"/>
              </a:ext>
            </a:extLst>
          </p:cNvPr>
          <p:cNvSpPr/>
          <p:nvPr/>
        </p:nvSpPr>
        <p:spPr>
          <a:xfrm>
            <a:off x="1619672" y="4443958"/>
            <a:ext cx="1440160" cy="360040"/>
          </a:xfrm>
          <a:prstGeom prst="lef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9" name="PIJL-LINKS en -RECHTS 35">
            <a:extLst>
              <a:ext uri="{FF2B5EF4-FFF2-40B4-BE49-F238E27FC236}">
                <a16:creationId xmlns:a16="http://schemas.microsoft.com/office/drawing/2014/main" id="{86D51BDB-DA39-66F6-6C9F-0867B01EC57E}"/>
              </a:ext>
            </a:extLst>
          </p:cNvPr>
          <p:cNvSpPr/>
          <p:nvPr/>
        </p:nvSpPr>
        <p:spPr>
          <a:xfrm>
            <a:off x="4211960" y="4443958"/>
            <a:ext cx="1656184" cy="360040"/>
          </a:xfrm>
          <a:prstGeom prst="lef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10" name="Rechthoek 10">
            <a:extLst>
              <a:ext uri="{FF2B5EF4-FFF2-40B4-BE49-F238E27FC236}">
                <a16:creationId xmlns:a16="http://schemas.microsoft.com/office/drawing/2014/main" id="{DFEFD918-6C95-93DB-6FC6-0ACE8AAE467D}"/>
              </a:ext>
            </a:extLst>
          </p:cNvPr>
          <p:cNvSpPr/>
          <p:nvPr/>
        </p:nvSpPr>
        <p:spPr>
          <a:xfrm>
            <a:off x="1547664" y="1131590"/>
            <a:ext cx="1152128"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Vragen</a:t>
            </a:r>
            <a:r>
              <a:rPr lang="en-US" dirty="0"/>
              <a:t> </a:t>
            </a:r>
            <a:r>
              <a:rPr lang="en-US" dirty="0" err="1"/>
              <a:t>stellen</a:t>
            </a:r>
            <a:endParaRPr lang="nl-NL" dirty="0"/>
          </a:p>
        </p:txBody>
      </p:sp>
      <p:sp>
        <p:nvSpPr>
          <p:cNvPr id="11" name="Rechthoek 11">
            <a:extLst>
              <a:ext uri="{FF2B5EF4-FFF2-40B4-BE49-F238E27FC236}">
                <a16:creationId xmlns:a16="http://schemas.microsoft.com/office/drawing/2014/main" id="{BAC636CE-B1B5-1905-B534-907EBDA14CF0}"/>
              </a:ext>
            </a:extLst>
          </p:cNvPr>
          <p:cNvSpPr/>
          <p:nvPr/>
        </p:nvSpPr>
        <p:spPr>
          <a:xfrm>
            <a:off x="1547664" y="2571750"/>
            <a:ext cx="1152128"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Onderzoek</a:t>
            </a:r>
            <a:r>
              <a:rPr lang="en-US" dirty="0"/>
              <a:t> </a:t>
            </a:r>
            <a:r>
              <a:rPr lang="en-US" dirty="0" err="1"/>
              <a:t>doen</a:t>
            </a:r>
            <a:endParaRPr lang="nl-NL" dirty="0"/>
          </a:p>
        </p:txBody>
      </p:sp>
      <p:sp>
        <p:nvSpPr>
          <p:cNvPr id="12" name="PIJL-OMLAAG 12">
            <a:extLst>
              <a:ext uri="{FF2B5EF4-FFF2-40B4-BE49-F238E27FC236}">
                <a16:creationId xmlns:a16="http://schemas.microsoft.com/office/drawing/2014/main" id="{2C9820A0-FB8F-579C-6CB4-B13F7B3584B4}"/>
              </a:ext>
            </a:extLst>
          </p:cNvPr>
          <p:cNvSpPr/>
          <p:nvPr/>
        </p:nvSpPr>
        <p:spPr>
          <a:xfrm>
            <a:off x="1835696"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8">
            <a:extLst>
              <a:ext uri="{FF2B5EF4-FFF2-40B4-BE49-F238E27FC236}">
                <a16:creationId xmlns:a16="http://schemas.microsoft.com/office/drawing/2014/main" id="{4B5DC231-1BAA-2A05-C560-3DAA7EDA8799}"/>
              </a:ext>
            </a:extLst>
          </p:cNvPr>
          <p:cNvSpPr/>
          <p:nvPr/>
        </p:nvSpPr>
        <p:spPr>
          <a:xfrm>
            <a:off x="4499992" y="1131590"/>
            <a:ext cx="1224136"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Problemen</a:t>
            </a:r>
            <a:r>
              <a:rPr lang="en-US" dirty="0"/>
              <a:t> </a:t>
            </a:r>
            <a:r>
              <a:rPr lang="en-US" dirty="0" err="1"/>
              <a:t>definiëren</a:t>
            </a:r>
            <a:endParaRPr lang="nl-NL" dirty="0"/>
          </a:p>
        </p:txBody>
      </p:sp>
      <p:sp>
        <p:nvSpPr>
          <p:cNvPr id="14" name="Rechthoek 19">
            <a:extLst>
              <a:ext uri="{FF2B5EF4-FFF2-40B4-BE49-F238E27FC236}">
                <a16:creationId xmlns:a16="http://schemas.microsoft.com/office/drawing/2014/main" id="{9FA2DDD1-3507-3C56-7C71-4BEC9435CB9E}"/>
              </a:ext>
            </a:extLst>
          </p:cNvPr>
          <p:cNvSpPr/>
          <p:nvPr/>
        </p:nvSpPr>
        <p:spPr>
          <a:xfrm>
            <a:off x="4499992" y="2571750"/>
            <a:ext cx="1224136"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Oplossingen</a:t>
            </a:r>
            <a:r>
              <a:rPr lang="en-US" dirty="0"/>
              <a:t> </a:t>
            </a:r>
            <a:r>
              <a:rPr lang="en-US" dirty="0" err="1"/>
              <a:t>ontwerpen</a:t>
            </a:r>
            <a:endParaRPr lang="nl-NL" dirty="0"/>
          </a:p>
        </p:txBody>
      </p:sp>
      <p:sp>
        <p:nvSpPr>
          <p:cNvPr id="15" name="PIJL-OMLAAG 20">
            <a:extLst>
              <a:ext uri="{FF2B5EF4-FFF2-40B4-BE49-F238E27FC236}">
                <a16:creationId xmlns:a16="http://schemas.microsoft.com/office/drawing/2014/main" id="{DE4DA18B-BC33-F902-2AEB-5ABAA81111D9}"/>
              </a:ext>
            </a:extLst>
          </p:cNvPr>
          <p:cNvSpPr/>
          <p:nvPr/>
        </p:nvSpPr>
        <p:spPr>
          <a:xfrm>
            <a:off x="4860032"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Rechthoek 29">
            <a:extLst>
              <a:ext uri="{FF2B5EF4-FFF2-40B4-BE49-F238E27FC236}">
                <a16:creationId xmlns:a16="http://schemas.microsoft.com/office/drawing/2014/main" id="{8773953A-A200-668B-F4F9-87AA4C740B47}"/>
              </a:ext>
            </a:extLst>
          </p:cNvPr>
          <p:cNvSpPr/>
          <p:nvPr/>
        </p:nvSpPr>
        <p:spPr>
          <a:xfrm>
            <a:off x="7668344" y="1131590"/>
            <a:ext cx="1080120"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Neem</a:t>
            </a:r>
            <a:r>
              <a:rPr lang="en-US" dirty="0"/>
              <a:t> </a:t>
            </a:r>
            <a:r>
              <a:rPr lang="en-US" dirty="0" err="1"/>
              <a:t>een</a:t>
            </a:r>
            <a:r>
              <a:rPr lang="en-US" dirty="0"/>
              <a:t> </a:t>
            </a:r>
            <a:r>
              <a:rPr lang="en-US" dirty="0" err="1"/>
              <a:t>ontwerp</a:t>
            </a:r>
            <a:endParaRPr lang="nl-NL" dirty="0"/>
          </a:p>
        </p:txBody>
      </p:sp>
      <p:sp>
        <p:nvSpPr>
          <p:cNvPr id="17" name="Rechthoek 30">
            <a:extLst>
              <a:ext uri="{FF2B5EF4-FFF2-40B4-BE49-F238E27FC236}">
                <a16:creationId xmlns:a16="http://schemas.microsoft.com/office/drawing/2014/main" id="{D7153A87-DF63-2E58-2A5B-FA9D95E4BEF6}"/>
              </a:ext>
            </a:extLst>
          </p:cNvPr>
          <p:cNvSpPr/>
          <p:nvPr/>
        </p:nvSpPr>
        <p:spPr>
          <a:xfrm>
            <a:off x="7668344" y="2571750"/>
            <a:ext cx="1080120"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Maken</a:t>
            </a:r>
            <a:endParaRPr lang="nl-NL" dirty="0"/>
          </a:p>
        </p:txBody>
      </p:sp>
      <p:sp>
        <p:nvSpPr>
          <p:cNvPr id="18" name="PIJL-OMLAAG 31">
            <a:extLst>
              <a:ext uri="{FF2B5EF4-FFF2-40B4-BE49-F238E27FC236}">
                <a16:creationId xmlns:a16="http://schemas.microsoft.com/office/drawing/2014/main" id="{C80B1C74-D1ED-146F-7121-16A73D1946B4}"/>
              </a:ext>
            </a:extLst>
          </p:cNvPr>
          <p:cNvSpPr/>
          <p:nvPr/>
        </p:nvSpPr>
        <p:spPr>
          <a:xfrm>
            <a:off x="7956376"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9" name="Picture 18">
            <a:extLst>
              <a:ext uri="{FF2B5EF4-FFF2-40B4-BE49-F238E27FC236}">
                <a16:creationId xmlns:a16="http://schemas.microsoft.com/office/drawing/2014/main" id="{2755E7DB-DD4D-FD5D-DA31-D4913E867CCC}"/>
              </a:ext>
            </a:extLst>
          </p:cNvPr>
          <p:cNvPicPr>
            <a:picLocks noChangeAspect="1"/>
          </p:cNvPicPr>
          <p:nvPr/>
        </p:nvPicPr>
        <p:blipFill>
          <a:blip r:embed="rId3"/>
          <a:stretch>
            <a:fillRect/>
          </a:stretch>
        </p:blipFill>
        <p:spPr>
          <a:xfrm>
            <a:off x="2771799" y="934636"/>
            <a:ext cx="1751587" cy="1133058"/>
          </a:xfrm>
          <a:prstGeom prst="rect">
            <a:avLst/>
          </a:prstGeom>
        </p:spPr>
      </p:pic>
      <p:pic>
        <p:nvPicPr>
          <p:cNvPr id="23" name="Picture 22">
            <a:extLst>
              <a:ext uri="{FF2B5EF4-FFF2-40B4-BE49-F238E27FC236}">
                <a16:creationId xmlns:a16="http://schemas.microsoft.com/office/drawing/2014/main" id="{31B653F9-3367-9A8B-7140-FB97A41C6527}"/>
              </a:ext>
            </a:extLst>
          </p:cNvPr>
          <p:cNvPicPr>
            <a:picLocks noChangeAspect="1"/>
          </p:cNvPicPr>
          <p:nvPr/>
        </p:nvPicPr>
        <p:blipFill>
          <a:blip r:embed="rId4"/>
          <a:stretch>
            <a:fillRect/>
          </a:stretch>
        </p:blipFill>
        <p:spPr>
          <a:xfrm>
            <a:off x="5884488" y="1007005"/>
            <a:ext cx="1802890" cy="1060689"/>
          </a:xfrm>
          <a:prstGeom prst="rect">
            <a:avLst/>
          </a:prstGeom>
        </p:spPr>
      </p:pic>
      <p:pic>
        <p:nvPicPr>
          <p:cNvPr id="24" name="Picture 23">
            <a:extLst>
              <a:ext uri="{FF2B5EF4-FFF2-40B4-BE49-F238E27FC236}">
                <a16:creationId xmlns:a16="http://schemas.microsoft.com/office/drawing/2014/main" id="{4E862E6E-4A01-993F-8BBF-41A77C552CA9}"/>
              </a:ext>
            </a:extLst>
          </p:cNvPr>
          <p:cNvPicPr>
            <a:picLocks noChangeAspect="1"/>
          </p:cNvPicPr>
          <p:nvPr/>
        </p:nvPicPr>
        <p:blipFill>
          <a:blip r:embed="rId5"/>
          <a:stretch>
            <a:fillRect/>
          </a:stretch>
        </p:blipFill>
        <p:spPr>
          <a:xfrm>
            <a:off x="5882786" y="2376418"/>
            <a:ext cx="1802890" cy="1120511"/>
          </a:xfrm>
          <a:prstGeom prst="rect">
            <a:avLst/>
          </a:prstGeom>
        </p:spPr>
      </p:pic>
      <p:pic>
        <p:nvPicPr>
          <p:cNvPr id="27" name="Picture 26">
            <a:extLst>
              <a:ext uri="{FF2B5EF4-FFF2-40B4-BE49-F238E27FC236}">
                <a16:creationId xmlns:a16="http://schemas.microsoft.com/office/drawing/2014/main" id="{B3C2FF3E-532B-89FA-5AA0-773562D807A9}"/>
              </a:ext>
            </a:extLst>
          </p:cNvPr>
          <p:cNvPicPr>
            <a:picLocks noChangeAspect="1"/>
          </p:cNvPicPr>
          <p:nvPr/>
        </p:nvPicPr>
        <p:blipFill>
          <a:blip r:embed="rId6"/>
          <a:stretch>
            <a:fillRect/>
          </a:stretch>
        </p:blipFill>
        <p:spPr>
          <a:xfrm>
            <a:off x="-23903" y="975456"/>
            <a:ext cx="1751586" cy="1088979"/>
          </a:xfrm>
          <a:prstGeom prst="rect">
            <a:avLst/>
          </a:prstGeom>
        </p:spPr>
      </p:pic>
      <p:pic>
        <p:nvPicPr>
          <p:cNvPr id="28" name="Picture 27">
            <a:extLst>
              <a:ext uri="{FF2B5EF4-FFF2-40B4-BE49-F238E27FC236}">
                <a16:creationId xmlns:a16="http://schemas.microsoft.com/office/drawing/2014/main" id="{68F9F73F-6B84-034F-C840-DC7CB8B90099}"/>
              </a:ext>
            </a:extLst>
          </p:cNvPr>
          <p:cNvPicPr>
            <a:picLocks noChangeAspect="1"/>
          </p:cNvPicPr>
          <p:nvPr/>
        </p:nvPicPr>
        <p:blipFill>
          <a:blip r:embed="rId7"/>
          <a:stretch>
            <a:fillRect/>
          </a:stretch>
        </p:blipFill>
        <p:spPr>
          <a:xfrm>
            <a:off x="2786426" y="2113508"/>
            <a:ext cx="1729894" cy="1729894"/>
          </a:xfrm>
          <a:prstGeom prst="rect">
            <a:avLst/>
          </a:prstGeom>
        </p:spPr>
      </p:pic>
      <p:pic>
        <p:nvPicPr>
          <p:cNvPr id="2054" name="Picture 6" descr="3x geschonden bruggen van Alkmaar - Regionaal Archief Alkmaar">
            <a:extLst>
              <a:ext uri="{FF2B5EF4-FFF2-40B4-BE49-F238E27FC236}">
                <a16:creationId xmlns:a16="http://schemas.microsoft.com/office/drawing/2014/main" id="{BA29634C-293E-C3F2-0743-2F2C8CACC528}"/>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093788" y="0"/>
            <a:ext cx="6956425"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5410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5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vak 7">
            <a:extLst>
              <a:ext uri="{FF2B5EF4-FFF2-40B4-BE49-F238E27FC236}">
                <a16:creationId xmlns:a16="http://schemas.microsoft.com/office/drawing/2014/main" id="{C4ED56B5-21F4-434D-0869-7B1260E79626}"/>
              </a:ext>
            </a:extLst>
          </p:cNvPr>
          <p:cNvSpPr txBox="1"/>
          <p:nvPr/>
        </p:nvSpPr>
        <p:spPr>
          <a:xfrm>
            <a:off x="0" y="0"/>
            <a:ext cx="1547664" cy="646331"/>
          </a:xfrm>
          <a:prstGeom prst="rect">
            <a:avLst/>
          </a:prstGeom>
          <a:noFill/>
        </p:spPr>
        <p:txBody>
          <a:bodyPr wrap="square" rtlCol="0">
            <a:spAutoFit/>
          </a:bodyPr>
          <a:lstStyle/>
          <a:p>
            <a:pPr algn="ctr"/>
            <a:r>
              <a:rPr lang="en-US" dirty="0"/>
              <a:t>(</a:t>
            </a:r>
            <a:r>
              <a:rPr lang="en-US" dirty="0" err="1"/>
              <a:t>Zuivere</a:t>
            </a:r>
            <a:r>
              <a:rPr lang="en-US" dirty="0"/>
              <a:t>) </a:t>
            </a:r>
            <a:r>
              <a:rPr lang="en-US" dirty="0" err="1"/>
              <a:t>wetenschap</a:t>
            </a:r>
            <a:endParaRPr lang="nl-NL" dirty="0"/>
          </a:p>
        </p:txBody>
      </p:sp>
      <p:sp>
        <p:nvSpPr>
          <p:cNvPr id="3" name="Tekstvak 8">
            <a:extLst>
              <a:ext uri="{FF2B5EF4-FFF2-40B4-BE49-F238E27FC236}">
                <a16:creationId xmlns:a16="http://schemas.microsoft.com/office/drawing/2014/main" id="{F291187E-5B4D-6E98-FA0E-ADBE697D0F79}"/>
              </a:ext>
            </a:extLst>
          </p:cNvPr>
          <p:cNvSpPr txBox="1"/>
          <p:nvPr/>
        </p:nvSpPr>
        <p:spPr>
          <a:xfrm>
            <a:off x="2843808" y="0"/>
            <a:ext cx="1584176" cy="646331"/>
          </a:xfrm>
          <a:prstGeom prst="rect">
            <a:avLst/>
          </a:prstGeom>
          <a:noFill/>
        </p:spPr>
        <p:txBody>
          <a:bodyPr wrap="square" rtlCol="0">
            <a:spAutoFit/>
          </a:bodyPr>
          <a:lstStyle/>
          <a:p>
            <a:pPr algn="ctr"/>
            <a:r>
              <a:rPr lang="en-US" dirty="0"/>
              <a:t>(</a:t>
            </a:r>
            <a:r>
              <a:rPr lang="en-US" dirty="0" err="1"/>
              <a:t>Toegepaste</a:t>
            </a:r>
            <a:r>
              <a:rPr lang="en-US" dirty="0"/>
              <a:t>) </a:t>
            </a:r>
            <a:r>
              <a:rPr lang="en-US" dirty="0" err="1"/>
              <a:t>wetenschap</a:t>
            </a:r>
            <a:endParaRPr lang="nl-NL" dirty="0"/>
          </a:p>
        </p:txBody>
      </p:sp>
      <p:sp>
        <p:nvSpPr>
          <p:cNvPr id="4" name="Tekstvak 22">
            <a:extLst>
              <a:ext uri="{FF2B5EF4-FFF2-40B4-BE49-F238E27FC236}">
                <a16:creationId xmlns:a16="http://schemas.microsoft.com/office/drawing/2014/main" id="{560F3EC0-6204-41F8-08C5-7ACE39A6FE4A}"/>
              </a:ext>
            </a:extLst>
          </p:cNvPr>
          <p:cNvSpPr txBox="1"/>
          <p:nvPr/>
        </p:nvSpPr>
        <p:spPr>
          <a:xfrm>
            <a:off x="107504" y="4434666"/>
            <a:ext cx="1512168" cy="369332"/>
          </a:xfrm>
          <a:prstGeom prst="rect">
            <a:avLst/>
          </a:prstGeom>
          <a:noFill/>
        </p:spPr>
        <p:txBody>
          <a:bodyPr wrap="square" rtlCol="0">
            <a:spAutoFit/>
          </a:bodyPr>
          <a:lstStyle/>
          <a:p>
            <a:pPr algn="ctr"/>
            <a:r>
              <a:rPr lang="nl-NL" dirty="0"/>
              <a:t>Onderzoekers</a:t>
            </a:r>
          </a:p>
        </p:txBody>
      </p:sp>
      <p:sp>
        <p:nvSpPr>
          <p:cNvPr id="5" name="Tekstvak 23">
            <a:extLst>
              <a:ext uri="{FF2B5EF4-FFF2-40B4-BE49-F238E27FC236}">
                <a16:creationId xmlns:a16="http://schemas.microsoft.com/office/drawing/2014/main" id="{76106071-20B3-9CC4-6848-F0CEEFC7E30E}"/>
              </a:ext>
            </a:extLst>
          </p:cNvPr>
          <p:cNvSpPr txBox="1"/>
          <p:nvPr/>
        </p:nvSpPr>
        <p:spPr>
          <a:xfrm>
            <a:off x="2771800" y="4434666"/>
            <a:ext cx="1728192" cy="369332"/>
          </a:xfrm>
          <a:prstGeom prst="rect">
            <a:avLst/>
          </a:prstGeom>
          <a:noFill/>
        </p:spPr>
        <p:txBody>
          <a:bodyPr wrap="square" lIns="91440" tIns="45720" rIns="91440" bIns="45720" rtlCol="0" anchor="t">
            <a:spAutoFit/>
          </a:bodyPr>
          <a:lstStyle/>
          <a:p>
            <a:pPr algn="ctr"/>
            <a:r>
              <a:rPr lang="nl-NL" dirty="0"/>
              <a:t>Ingenieurs</a:t>
            </a:r>
          </a:p>
        </p:txBody>
      </p:sp>
      <p:sp>
        <p:nvSpPr>
          <p:cNvPr id="6" name="Tekstvak 24">
            <a:extLst>
              <a:ext uri="{FF2B5EF4-FFF2-40B4-BE49-F238E27FC236}">
                <a16:creationId xmlns:a16="http://schemas.microsoft.com/office/drawing/2014/main" id="{94AB9F50-9B5E-3B25-04BB-4D51778A7EF9}"/>
              </a:ext>
            </a:extLst>
          </p:cNvPr>
          <p:cNvSpPr txBox="1"/>
          <p:nvPr/>
        </p:nvSpPr>
        <p:spPr>
          <a:xfrm>
            <a:off x="5868144" y="195486"/>
            <a:ext cx="1728192" cy="369332"/>
          </a:xfrm>
          <a:prstGeom prst="rect">
            <a:avLst/>
          </a:prstGeom>
          <a:noFill/>
        </p:spPr>
        <p:txBody>
          <a:bodyPr wrap="square" rtlCol="0">
            <a:spAutoFit/>
          </a:bodyPr>
          <a:lstStyle/>
          <a:p>
            <a:pPr algn="ctr"/>
            <a:r>
              <a:rPr lang="en-US" dirty="0" err="1"/>
              <a:t>Techniek</a:t>
            </a:r>
            <a:endParaRPr lang="nl-NL" dirty="0"/>
          </a:p>
        </p:txBody>
      </p:sp>
      <p:sp>
        <p:nvSpPr>
          <p:cNvPr id="7" name="Tekstvak 33">
            <a:extLst>
              <a:ext uri="{FF2B5EF4-FFF2-40B4-BE49-F238E27FC236}">
                <a16:creationId xmlns:a16="http://schemas.microsoft.com/office/drawing/2014/main" id="{1485FB8D-E94C-22DC-EED7-9062656BA157}"/>
              </a:ext>
            </a:extLst>
          </p:cNvPr>
          <p:cNvSpPr txBox="1"/>
          <p:nvPr/>
        </p:nvSpPr>
        <p:spPr>
          <a:xfrm>
            <a:off x="5858677" y="4434666"/>
            <a:ext cx="3096344" cy="369332"/>
          </a:xfrm>
          <a:prstGeom prst="rect">
            <a:avLst/>
          </a:prstGeom>
          <a:noFill/>
        </p:spPr>
        <p:txBody>
          <a:bodyPr wrap="square" lIns="91440" tIns="45720" rIns="91440" bIns="45720" rtlCol="0" anchor="t">
            <a:spAutoFit/>
          </a:bodyPr>
          <a:lstStyle/>
          <a:p>
            <a:pPr algn="ctr"/>
            <a:r>
              <a:rPr lang="nl-NL" dirty="0"/>
              <a:t>Technici &amp; ambachtsmensen</a:t>
            </a:r>
          </a:p>
        </p:txBody>
      </p:sp>
      <p:sp>
        <p:nvSpPr>
          <p:cNvPr id="8" name="PIJL-LINKS en -RECHTS 34">
            <a:extLst>
              <a:ext uri="{FF2B5EF4-FFF2-40B4-BE49-F238E27FC236}">
                <a16:creationId xmlns:a16="http://schemas.microsoft.com/office/drawing/2014/main" id="{76EA3903-DD42-2B4A-FD72-7CEE7A34030B}"/>
              </a:ext>
            </a:extLst>
          </p:cNvPr>
          <p:cNvSpPr/>
          <p:nvPr/>
        </p:nvSpPr>
        <p:spPr>
          <a:xfrm>
            <a:off x="1619672" y="4443958"/>
            <a:ext cx="1440160" cy="360040"/>
          </a:xfrm>
          <a:prstGeom prst="lef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9" name="PIJL-LINKS en -RECHTS 35">
            <a:extLst>
              <a:ext uri="{FF2B5EF4-FFF2-40B4-BE49-F238E27FC236}">
                <a16:creationId xmlns:a16="http://schemas.microsoft.com/office/drawing/2014/main" id="{86D51BDB-DA39-66F6-6C9F-0867B01EC57E}"/>
              </a:ext>
            </a:extLst>
          </p:cNvPr>
          <p:cNvSpPr/>
          <p:nvPr/>
        </p:nvSpPr>
        <p:spPr>
          <a:xfrm>
            <a:off x="4211960" y="4443958"/>
            <a:ext cx="1656184" cy="360040"/>
          </a:xfrm>
          <a:prstGeom prst="lef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NL"/>
          </a:p>
        </p:txBody>
      </p:sp>
      <p:sp>
        <p:nvSpPr>
          <p:cNvPr id="10" name="Rechthoek 10">
            <a:extLst>
              <a:ext uri="{FF2B5EF4-FFF2-40B4-BE49-F238E27FC236}">
                <a16:creationId xmlns:a16="http://schemas.microsoft.com/office/drawing/2014/main" id="{DFEFD918-6C95-93DB-6FC6-0ACE8AAE467D}"/>
              </a:ext>
            </a:extLst>
          </p:cNvPr>
          <p:cNvSpPr/>
          <p:nvPr/>
        </p:nvSpPr>
        <p:spPr>
          <a:xfrm>
            <a:off x="1547664" y="1131590"/>
            <a:ext cx="1152128"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Vragen</a:t>
            </a:r>
            <a:r>
              <a:rPr lang="en-US" dirty="0"/>
              <a:t> </a:t>
            </a:r>
            <a:r>
              <a:rPr lang="en-US" dirty="0" err="1"/>
              <a:t>stellen</a:t>
            </a:r>
            <a:endParaRPr lang="nl-NL" dirty="0"/>
          </a:p>
        </p:txBody>
      </p:sp>
      <p:sp>
        <p:nvSpPr>
          <p:cNvPr id="11" name="Rechthoek 11">
            <a:extLst>
              <a:ext uri="{FF2B5EF4-FFF2-40B4-BE49-F238E27FC236}">
                <a16:creationId xmlns:a16="http://schemas.microsoft.com/office/drawing/2014/main" id="{BAC636CE-B1B5-1905-B534-907EBDA14CF0}"/>
              </a:ext>
            </a:extLst>
          </p:cNvPr>
          <p:cNvSpPr/>
          <p:nvPr/>
        </p:nvSpPr>
        <p:spPr>
          <a:xfrm>
            <a:off x="1547664" y="2571750"/>
            <a:ext cx="1152128"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Onderzoek</a:t>
            </a:r>
            <a:r>
              <a:rPr lang="en-US" dirty="0"/>
              <a:t> </a:t>
            </a:r>
            <a:r>
              <a:rPr lang="en-US" dirty="0" err="1"/>
              <a:t>doen</a:t>
            </a:r>
            <a:endParaRPr lang="nl-NL" dirty="0"/>
          </a:p>
        </p:txBody>
      </p:sp>
      <p:sp>
        <p:nvSpPr>
          <p:cNvPr id="12" name="PIJL-OMLAAG 12">
            <a:extLst>
              <a:ext uri="{FF2B5EF4-FFF2-40B4-BE49-F238E27FC236}">
                <a16:creationId xmlns:a16="http://schemas.microsoft.com/office/drawing/2014/main" id="{2C9820A0-FB8F-579C-6CB4-B13F7B3584B4}"/>
              </a:ext>
            </a:extLst>
          </p:cNvPr>
          <p:cNvSpPr/>
          <p:nvPr/>
        </p:nvSpPr>
        <p:spPr>
          <a:xfrm>
            <a:off x="1835696"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8">
            <a:extLst>
              <a:ext uri="{FF2B5EF4-FFF2-40B4-BE49-F238E27FC236}">
                <a16:creationId xmlns:a16="http://schemas.microsoft.com/office/drawing/2014/main" id="{4B5DC231-1BAA-2A05-C560-3DAA7EDA8799}"/>
              </a:ext>
            </a:extLst>
          </p:cNvPr>
          <p:cNvSpPr/>
          <p:nvPr/>
        </p:nvSpPr>
        <p:spPr>
          <a:xfrm>
            <a:off x="4499992" y="1131590"/>
            <a:ext cx="1224136"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Problemen</a:t>
            </a:r>
            <a:r>
              <a:rPr lang="en-US" dirty="0"/>
              <a:t> </a:t>
            </a:r>
            <a:r>
              <a:rPr lang="en-US" dirty="0" err="1"/>
              <a:t>definiëren</a:t>
            </a:r>
            <a:endParaRPr lang="nl-NL" dirty="0"/>
          </a:p>
        </p:txBody>
      </p:sp>
      <p:sp>
        <p:nvSpPr>
          <p:cNvPr id="14" name="Rechthoek 19">
            <a:extLst>
              <a:ext uri="{FF2B5EF4-FFF2-40B4-BE49-F238E27FC236}">
                <a16:creationId xmlns:a16="http://schemas.microsoft.com/office/drawing/2014/main" id="{9FA2DDD1-3507-3C56-7C71-4BEC9435CB9E}"/>
              </a:ext>
            </a:extLst>
          </p:cNvPr>
          <p:cNvSpPr/>
          <p:nvPr/>
        </p:nvSpPr>
        <p:spPr>
          <a:xfrm>
            <a:off x="4499992" y="2571750"/>
            <a:ext cx="1224136"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Oplossingen</a:t>
            </a:r>
            <a:r>
              <a:rPr lang="en-US" dirty="0"/>
              <a:t> </a:t>
            </a:r>
            <a:r>
              <a:rPr lang="en-US" dirty="0" err="1"/>
              <a:t>ontwerpen</a:t>
            </a:r>
            <a:endParaRPr lang="nl-NL" dirty="0"/>
          </a:p>
        </p:txBody>
      </p:sp>
      <p:sp>
        <p:nvSpPr>
          <p:cNvPr id="15" name="PIJL-OMLAAG 20">
            <a:extLst>
              <a:ext uri="{FF2B5EF4-FFF2-40B4-BE49-F238E27FC236}">
                <a16:creationId xmlns:a16="http://schemas.microsoft.com/office/drawing/2014/main" id="{DE4DA18B-BC33-F902-2AEB-5ABAA81111D9}"/>
              </a:ext>
            </a:extLst>
          </p:cNvPr>
          <p:cNvSpPr/>
          <p:nvPr/>
        </p:nvSpPr>
        <p:spPr>
          <a:xfrm>
            <a:off x="4860032"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Rechthoek 29">
            <a:extLst>
              <a:ext uri="{FF2B5EF4-FFF2-40B4-BE49-F238E27FC236}">
                <a16:creationId xmlns:a16="http://schemas.microsoft.com/office/drawing/2014/main" id="{8773953A-A200-668B-F4F9-87AA4C740B47}"/>
              </a:ext>
            </a:extLst>
          </p:cNvPr>
          <p:cNvSpPr/>
          <p:nvPr/>
        </p:nvSpPr>
        <p:spPr>
          <a:xfrm>
            <a:off x="7668344" y="1131590"/>
            <a:ext cx="1080120"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Neem</a:t>
            </a:r>
            <a:r>
              <a:rPr lang="en-US" dirty="0"/>
              <a:t> </a:t>
            </a:r>
            <a:r>
              <a:rPr lang="en-US" dirty="0" err="1"/>
              <a:t>een</a:t>
            </a:r>
            <a:r>
              <a:rPr lang="en-US" dirty="0"/>
              <a:t> </a:t>
            </a:r>
            <a:r>
              <a:rPr lang="en-US" dirty="0" err="1"/>
              <a:t>ontwerp</a:t>
            </a:r>
            <a:endParaRPr lang="nl-NL" dirty="0"/>
          </a:p>
        </p:txBody>
      </p:sp>
      <p:sp>
        <p:nvSpPr>
          <p:cNvPr id="17" name="Rechthoek 30">
            <a:extLst>
              <a:ext uri="{FF2B5EF4-FFF2-40B4-BE49-F238E27FC236}">
                <a16:creationId xmlns:a16="http://schemas.microsoft.com/office/drawing/2014/main" id="{D7153A87-DF63-2E58-2A5B-FA9D95E4BEF6}"/>
              </a:ext>
            </a:extLst>
          </p:cNvPr>
          <p:cNvSpPr/>
          <p:nvPr/>
        </p:nvSpPr>
        <p:spPr>
          <a:xfrm>
            <a:off x="7668344" y="2571750"/>
            <a:ext cx="1080120" cy="72008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36000" tIns="36000" rIns="36000" bIns="36000" rtlCol="0" anchor="ctr"/>
          <a:lstStyle/>
          <a:p>
            <a:pPr algn="ctr"/>
            <a:r>
              <a:rPr lang="en-US" dirty="0" err="1"/>
              <a:t>Maken</a:t>
            </a:r>
            <a:endParaRPr lang="nl-NL" dirty="0"/>
          </a:p>
        </p:txBody>
      </p:sp>
      <p:sp>
        <p:nvSpPr>
          <p:cNvPr id="18" name="PIJL-OMLAAG 31">
            <a:extLst>
              <a:ext uri="{FF2B5EF4-FFF2-40B4-BE49-F238E27FC236}">
                <a16:creationId xmlns:a16="http://schemas.microsoft.com/office/drawing/2014/main" id="{C80B1C74-D1ED-146F-7121-16A73D1946B4}"/>
              </a:ext>
            </a:extLst>
          </p:cNvPr>
          <p:cNvSpPr/>
          <p:nvPr/>
        </p:nvSpPr>
        <p:spPr>
          <a:xfrm>
            <a:off x="7956376" y="1995686"/>
            <a:ext cx="576064" cy="43204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0" name="Picture 19">
            <a:extLst>
              <a:ext uri="{FF2B5EF4-FFF2-40B4-BE49-F238E27FC236}">
                <a16:creationId xmlns:a16="http://schemas.microsoft.com/office/drawing/2014/main" id="{0B98F192-E7EC-52ED-E923-0630FAB5E451}"/>
              </a:ext>
            </a:extLst>
          </p:cNvPr>
          <p:cNvPicPr>
            <a:picLocks noChangeAspect="1"/>
          </p:cNvPicPr>
          <p:nvPr/>
        </p:nvPicPr>
        <p:blipFill>
          <a:blip r:embed="rId2"/>
          <a:stretch>
            <a:fillRect/>
          </a:stretch>
        </p:blipFill>
        <p:spPr>
          <a:xfrm>
            <a:off x="1547664" y="77646"/>
            <a:ext cx="1152128" cy="1152128"/>
          </a:xfrm>
          <a:prstGeom prst="rect">
            <a:avLst/>
          </a:prstGeom>
        </p:spPr>
      </p:pic>
    </p:spTree>
    <p:extLst>
      <p:ext uri="{BB962C8B-B14F-4D97-AF65-F5344CB8AC3E}">
        <p14:creationId xmlns:p14="http://schemas.microsoft.com/office/powerpoint/2010/main" val="2893297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10000" decel="10000" fill="hold" nodeType="clickEffect">
                                  <p:stCondLst>
                                    <p:cond delay="0"/>
                                  </p:stCondLst>
                                  <p:childTnLst>
                                    <p:animMotion origin="layout" path="M 1.66667E-6 -3.7037E-6 L 1.66667E-6 0.00031 C 0.00069 0.00834 0.00173 0.01667 0.00191 0.02531 C 0.00208 0.06266 0.00156 0.1 0.00087 0.13735 C 0.00069 0.1463 -0.00104 0.18457 -0.00174 0.1997 C -0.00208 0.28581 -0.00208 0.37161 -0.00261 0.45772 C -0.00261 0.4605 -0.00347 0.46297 -0.00347 0.46574 C -0.00399 0.48426 -0.00417 0.50309 -0.00434 0.52161 C -0.00399 0.53982 -0.00417 0.55062 -0.00261 0.56667 C -0.00243 0.56883 -0.00208 0.57068 -0.00174 0.57284 C -0.00139 0.57809 -0.00122 0.58365 -0.00087 0.58889 C -0.0007 0.59105 -0.00018 0.5929 1.66667E-6 0.59507 C 0.00104 0.61019 0.00087 0.61173 0.00087 0.62253 L 0.00087 0.62284 C 0.02048 0.60186 0.02639 0.59846 0.04201 0.57439 C 0.04913 0.56389 0.05538 0.55124 0.0625 0.54074 C 0.08698 0.50556 0.07448 0.53828 0.10364 0.48457 C 0.11007 0.47284 0.11458 0.45803 0.12066 0.44476 C 0.13333 0.41667 0.14566 0.38766 0.15989 0.36173 C 0.19392 0.29908 0.20816 0.27747 0.23663 0.20926 C 0.24062 0.2 0.2526 0.16914 0.25989 0.15649 C 0.2651 0.14784 0.27048 0.1392 0.27587 0.13087 C 0.28107 0.12315 0.28715 0.11698 0.29201 0.10865 C 0.29757 0.09877 0.30121 0.0855 0.30712 0.07655 C 0.31406 0.06605 0.3191 0.0605 0.32413 0.04784 C 0.32535 0.04476 0.32587 0.04136 0.32691 0.03828 C 0.32882 0.03149 0.3309 0.02531 0.33316 0.01883 C 0.3342 0.01574 0.33663 0.00926 0.33663 0.00957 L 0.33663 0.00926 C 0.33732 0.0284 0.33785 0.04784 0.33837 0.06667 C 0.33993 0.12562 0.34288 0.2429 0.34288 0.24321 C 0.34236 0.3 0.34236 0.35741 0.34114 0.4142 C 0.34062 0.43673 0.3375 0.48149 0.3375 0.48179 C 0.33732 0.49723 0.33767 0.51266 0.33663 0.52809 C 0.33524 0.54877 0.3316 0.57377 0.32864 0.59507 C 0.33298 0.60957 0.33333 0.60865 0.33576 0.62408 C 0.33594 0.625 0.33576 0.62624 0.33576 0.62716 L 0.33576 0.62747 L 0.38941 0.51204 C 0.40642 0.47624 0.44392 0.4 0.46163 0.36482 C 0.47222 0.34352 0.48316 0.32315 0.49375 0.30216 C 0.50486 0.28025 0.51337 0.2534 0.52691 0.23642 C 0.54913 0.20895 0.59167 0.15988 0.60625 0.12284 C 0.62187 0.08395 0.60798 0.11513 0.63125 0.075 C 0.6342 0.06976 0.63628 0.06358 0.63941 0.05895 C 0.64236 0.05402 0.64583 0.05031 0.64913 0.0463 C 0.65295 0.04167 0.65712 0.03828 0.66076 0.03303 C 0.66562 0.02655 0.66528 0.02686 0.66962 0.01883 L 0.67153 0.00618 L 0.67153 0.00649 C 0.67569 0.02932 0.68142 0.05247 0.68403 0.07655 C 0.69097 0.1426 0.69236 0.19198 0.69479 0.25432 C 0.69444 0.28581 0.69531 0.39692 0.69201 0.45093 C 0.69045 0.47531 0.68646 0.4892 0.68212 0.51358 C 0.67969 0.52871 0.67864 0.53797 0.67691 0.55186 C 0.67673 0.55926 0.67604 0.59537 0.675 0.60803 C 0.67292 0.6355 0.67326 0.61111 0.67326 0.63241 " pathEditMode="relative" rAng="0" ptsTypes="AAAAAAAAAAAAAAAAAAAAAAAAAAAAAAAAAAAAAAAAAAAAAAAAAAAAAAAAA">
                                      <p:cBhvr>
                                        <p:cTn id="6" dur="20000" fill="hold"/>
                                        <p:tgtEl>
                                          <p:spTgt spid="20"/>
                                        </p:tgtEl>
                                        <p:attrNameLst>
                                          <p:attrName>ppt_x</p:attrName>
                                          <p:attrName>ppt_y</p:attrName>
                                        </p:attrNameLst>
                                      </p:cBhvr>
                                      <p:rCtr x="34514" y="3160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4BE80CF-7892-5066-D3A7-5DF5EE85E95A}"/>
              </a:ext>
            </a:extLst>
          </p:cNvPr>
          <p:cNvSpPr>
            <a:spLocks noGrp="1"/>
          </p:cNvSpPr>
          <p:nvPr>
            <p:ph type="title"/>
          </p:nvPr>
        </p:nvSpPr>
        <p:spPr/>
        <p:txBody>
          <a:bodyPr/>
          <a:lstStyle/>
          <a:p>
            <a:endParaRPr lang="nl-NL"/>
          </a:p>
        </p:txBody>
      </p:sp>
      <p:pic>
        <p:nvPicPr>
          <p:cNvPr id="4" name="Tijdelijke aanduiding voor inhoud 3" descr="Afbeelding met tekst, schermopname, tekenfilm&#10;&#10;Automatisch gegenereerde beschrijving">
            <a:extLst>
              <a:ext uri="{FF2B5EF4-FFF2-40B4-BE49-F238E27FC236}">
                <a16:creationId xmlns:a16="http://schemas.microsoft.com/office/drawing/2014/main" id="{C5A9124F-5F16-4112-4C05-26318A708C47}"/>
              </a:ext>
            </a:extLst>
          </p:cNvPr>
          <p:cNvPicPr>
            <a:picLocks noGrp="1" noChangeAspect="1"/>
          </p:cNvPicPr>
          <p:nvPr>
            <p:ph idx="1"/>
          </p:nvPr>
        </p:nvPicPr>
        <p:blipFill>
          <a:blip r:embed="rId2"/>
          <a:stretch>
            <a:fillRect/>
          </a:stretch>
        </p:blipFill>
        <p:spPr>
          <a:xfrm>
            <a:off x="352985" y="98719"/>
            <a:ext cx="8589308" cy="4832536"/>
          </a:xfrm>
        </p:spPr>
      </p:pic>
    </p:spTree>
    <p:extLst>
      <p:ext uri="{BB962C8B-B14F-4D97-AF65-F5344CB8AC3E}">
        <p14:creationId xmlns:p14="http://schemas.microsoft.com/office/powerpoint/2010/main" val="25469337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normAutofit/>
          </a:bodyPr>
          <a:lstStyle/>
          <a:p>
            <a:endParaRPr lang="en-US" dirty="0">
              <a:ea typeface="Calibri"/>
              <a:cs typeface="Calibri"/>
            </a:endParaRPr>
          </a:p>
        </p:txBody>
      </p:sp>
      <p:sp>
        <p:nvSpPr>
          <p:cNvPr id="3" name="Ondertitel 2"/>
          <p:cNvSpPr>
            <a:spLocks noGrp="1"/>
          </p:cNvSpPr>
          <p:nvPr>
            <p:ph type="subTitle" idx="1"/>
          </p:nvPr>
        </p:nvSpPr>
        <p:spPr/>
        <p:txBody>
          <a:bodyPr/>
          <a:lstStyle/>
          <a:p>
            <a:endParaRPr lang="nl-NL"/>
          </a:p>
        </p:txBody>
      </p:sp>
      <p:pic>
        <p:nvPicPr>
          <p:cNvPr id="4" name="Afbeelding 3" descr="Afbeelding met kleding, Menselijk gezicht, tekenfilm, persoon&#10;&#10;Automatisch gegenereerde beschrijving">
            <a:extLst>
              <a:ext uri="{FF2B5EF4-FFF2-40B4-BE49-F238E27FC236}">
                <a16:creationId xmlns:a16="http://schemas.microsoft.com/office/drawing/2014/main" id="{9D6CAA82-6998-F837-E104-AE08169085BF}"/>
              </a:ext>
            </a:extLst>
          </p:cNvPr>
          <p:cNvPicPr>
            <a:picLocks noChangeAspect="1"/>
          </p:cNvPicPr>
          <p:nvPr/>
        </p:nvPicPr>
        <p:blipFill>
          <a:blip r:embed="rId3"/>
          <a:stretch>
            <a:fillRect/>
          </a:stretch>
        </p:blipFill>
        <p:spPr>
          <a:xfrm>
            <a:off x="184898" y="100854"/>
            <a:ext cx="8664947" cy="487455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descr="Y:\GitHub\Weekendschool-Natuurkunde-Physics\Beroepen\Foto's\BrugMilau3.jpg"/>
          <p:cNvPicPr>
            <a:picLocks noChangeAspect="1" noChangeArrowheads="1"/>
          </p:cNvPicPr>
          <p:nvPr/>
        </p:nvPicPr>
        <p:blipFill>
          <a:blip r:embed="rId3" cstate="print"/>
          <a:srcRect/>
          <a:stretch>
            <a:fillRect/>
          </a:stretch>
        </p:blipFill>
        <p:spPr bwMode="auto">
          <a:xfrm>
            <a:off x="0" y="0"/>
            <a:ext cx="6526953" cy="4352080"/>
          </a:xfrm>
          <a:prstGeom prst="rect">
            <a:avLst/>
          </a:prstGeom>
          <a:noFill/>
        </p:spPr>
      </p:pic>
      <p:pic>
        <p:nvPicPr>
          <p:cNvPr id="1027" name="Picture 3" descr="Y:\GitHub\Weekendschool-Natuurkunde-Physics\Beroepen\Foto's\BrugMilau2.jpg"/>
          <p:cNvPicPr>
            <a:picLocks noChangeAspect="1" noChangeArrowheads="1"/>
          </p:cNvPicPr>
          <p:nvPr/>
        </p:nvPicPr>
        <p:blipFill>
          <a:blip r:embed="rId4" cstate="print"/>
          <a:srcRect/>
          <a:stretch>
            <a:fillRect/>
          </a:stretch>
        </p:blipFill>
        <p:spPr bwMode="auto">
          <a:xfrm>
            <a:off x="4495387" y="2046361"/>
            <a:ext cx="4648613" cy="3097139"/>
          </a:xfrm>
          <a:prstGeom prst="rect">
            <a:avLst/>
          </a:prstGeom>
          <a:noFill/>
        </p:spPr>
      </p:pic>
    </p:spTree>
  </p:cSld>
  <p:clrMapOvr>
    <a:masterClrMapping/>
  </p:clrMapOvr>
</p:sld>
</file>

<file path=ppt/theme/theme1.xml><?xml version="1.0" encoding="utf-8"?>
<a:theme xmlns:a="http://schemas.openxmlformats.org/drawingml/2006/main" name="Office-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16668</TotalTime>
  <Words>983</Words>
  <Application>Microsoft Office PowerPoint</Application>
  <PresentationFormat>On-screen Show (16:9)</PresentationFormat>
  <Paragraphs>244</Paragraphs>
  <Slides>14</Slides>
  <Notes>5</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Arial Narrow</vt:lpstr>
      <vt:lpstr>Calibri</vt:lpstr>
      <vt:lpstr>Office-thema</vt:lpstr>
      <vt:lpstr>PowerPoint Presentation</vt:lpstr>
      <vt:lpstr>PowerPoint Presentation</vt:lpstr>
      <vt:lpstr>PowerPoint Presentation</vt:lpstr>
      <vt:lpstr>Hmmm, en scheikunde dan?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Beroepen met en zonder natuurkunde</dc:title>
  <dc:creator>Hans</dc:creator>
  <cp:lastModifiedBy>Frank Vermunt</cp:lastModifiedBy>
  <cp:revision>97</cp:revision>
  <dcterms:created xsi:type="dcterms:W3CDTF">2019-02-16T11:50:46Z</dcterms:created>
  <dcterms:modified xsi:type="dcterms:W3CDTF">2024-11-27T07:40:14Z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6a2fad9-126f-43f1-a0a4-9c907561022c_Enabled">
    <vt:lpwstr>true</vt:lpwstr>
  </property>
  <property fmtid="{D5CDD505-2E9C-101B-9397-08002B2CF9AE}" pid="3" name="MSIP_Label_f6a2fad9-126f-43f1-a0a4-9c907561022c_SetDate">
    <vt:lpwstr>2023-11-18T15:58:34Z</vt:lpwstr>
  </property>
  <property fmtid="{D5CDD505-2E9C-101B-9397-08002B2CF9AE}" pid="4" name="MSIP_Label_f6a2fad9-126f-43f1-a0a4-9c907561022c_Method">
    <vt:lpwstr>Privileged</vt:lpwstr>
  </property>
  <property fmtid="{D5CDD505-2E9C-101B-9397-08002B2CF9AE}" pid="5" name="MSIP_Label_f6a2fad9-126f-43f1-a0a4-9c907561022c_Name">
    <vt:lpwstr>Non-Business</vt:lpwstr>
  </property>
  <property fmtid="{D5CDD505-2E9C-101B-9397-08002B2CF9AE}" pid="6" name="MSIP_Label_f6a2fad9-126f-43f1-a0a4-9c907561022c_SiteId">
    <vt:lpwstr>af73baa8-f594-4eb2-a39d-93e96cad61fc</vt:lpwstr>
  </property>
  <property fmtid="{D5CDD505-2E9C-101B-9397-08002B2CF9AE}" pid="7" name="MSIP_Label_f6a2fad9-126f-43f1-a0a4-9c907561022c_ActionId">
    <vt:lpwstr>f56516da-3832-4a1e-a69a-c08c90647943</vt:lpwstr>
  </property>
  <property fmtid="{D5CDD505-2E9C-101B-9397-08002B2CF9AE}" pid="8" name="MSIP_Label_f6a2fad9-126f-43f1-a0a4-9c907561022c_ContentBits">
    <vt:lpwstr>0</vt:lpwstr>
  </property>
</Properties>
</file>

<file path=docProps/thumbnail.jpeg>
</file>